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Lst>
  <p:notesMasterIdLst>
    <p:notesMasterId r:id="rId12"/>
  </p:notesMasterIdLst>
  <p:sldIdLst>
    <p:sldId id="256" r:id="rId2"/>
    <p:sldId id="263" r:id="rId3"/>
    <p:sldId id="257" r:id="rId4"/>
    <p:sldId id="258" r:id="rId5"/>
    <p:sldId id="259" r:id="rId6"/>
    <p:sldId id="260" r:id="rId7"/>
    <p:sldId id="261" r:id="rId8"/>
    <p:sldId id="265" r:id="rId9"/>
    <p:sldId id="26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p:restoredTop sz="78171"/>
  </p:normalViewPr>
  <p:slideViewPr>
    <p:cSldViewPr snapToGrid="0" snapToObjects="1">
      <p:cViewPr varScale="1">
        <p:scale>
          <a:sx n="90" d="100"/>
          <a:sy n="90" d="100"/>
        </p:scale>
        <p:origin x="21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C9CF5-EAE2-7147-B1B0-805F35462592}" type="datetimeFigureOut">
              <a:rPr lang="en-US" smtClean="0"/>
              <a:t>6/7/18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2EB20-181E-2A4B-921C-2AEE6957B5BF}" type="slidenum">
              <a:rPr lang="en-US" smtClean="0"/>
              <a:t>‹#›</a:t>
            </a:fld>
            <a:endParaRPr lang="en-US"/>
          </a:p>
        </p:txBody>
      </p:sp>
    </p:spTree>
    <p:extLst>
      <p:ext uri="{BB962C8B-B14F-4D97-AF65-F5344CB8AC3E}">
        <p14:creationId xmlns:p14="http://schemas.microsoft.com/office/powerpoint/2010/main" val="137495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Micro-bats are small and the average body is about the size of a mouse. They are often called ‘flying-mice’. </a:t>
            </a: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smallest bat in the world is the critically endangered Bumblebee bat of Thailand. It is only 29-33 millimetres in length, approximately 2 grams in weight and has a wingspan of up to 15 centimetres.</a:t>
            </a:r>
            <a:r>
              <a:rPr lang="en-AU" dirty="0">
                <a:effectLst/>
              </a:rPr>
              <a:t> </a:t>
            </a:r>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2</a:t>
            </a:fld>
            <a:endParaRPr lang="en-US"/>
          </a:p>
        </p:txBody>
      </p:sp>
    </p:spTree>
    <p:extLst>
      <p:ext uri="{BB962C8B-B14F-4D97-AF65-F5344CB8AC3E}">
        <p14:creationId xmlns:p14="http://schemas.microsoft.com/office/powerpoint/2010/main" val="83612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bats are mammals. Mammals are animals that care for their young after birth by feeding them milk. Most mammals give birth to live young. They all have fur or hair on their bodies. Human beings are mammals as well as dogs, cats, kangaroos and whales. Bats are the only mammal that can fly.</a:t>
            </a:r>
            <a:r>
              <a:rPr lang="en-AU" dirty="0">
                <a:effectLst/>
              </a:rPr>
              <a:t> </a:t>
            </a:r>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3</a:t>
            </a:fld>
            <a:endParaRPr lang="en-US"/>
          </a:p>
        </p:txBody>
      </p:sp>
    </p:spTree>
    <p:extLst>
      <p:ext uri="{BB962C8B-B14F-4D97-AF65-F5344CB8AC3E}">
        <p14:creationId xmlns:p14="http://schemas.microsoft.com/office/powerpoint/2010/main" val="3286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Bats are nocturnal. They wake up at dusk and fly out to feed and find water. They return to the roost early in the morning.</a:t>
            </a:r>
            <a:endParaRPr lang="en-AU"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Bats sleep or rest by hanging upside down, using a special claw on their foot which ensures that they won’t let go when they’re asleep. By hanging upside-down they don’t waste any energy.</a:t>
            </a:r>
            <a:r>
              <a:rPr lang="en-AU" dirty="0">
                <a:effectLst/>
              </a:rPr>
              <a:t> </a:t>
            </a:r>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4</a:t>
            </a:fld>
            <a:endParaRPr lang="en-US"/>
          </a:p>
        </p:txBody>
      </p:sp>
    </p:spTree>
    <p:extLst>
      <p:ext uri="{BB962C8B-B14F-4D97-AF65-F5344CB8AC3E}">
        <p14:creationId xmlns:p14="http://schemas.microsoft.com/office/powerpoint/2010/main" val="19827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micro-bat’s diet largely consists of insects but can include small mammals, frogs, fish.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Occasionally a micro-bat’s diet can include fruit, pollen, nectar and blood -  this is not the normal food for Australian micro-bats.</a:t>
            </a:r>
            <a:r>
              <a:rPr lang="en-AU" dirty="0">
                <a:effectLst/>
              </a:rPr>
              <a:t> </a:t>
            </a:r>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5</a:t>
            </a:fld>
            <a:endParaRPr lang="en-US"/>
          </a:p>
        </p:txBody>
      </p:sp>
    </p:spTree>
    <p:extLst>
      <p:ext uri="{BB962C8B-B14F-4D97-AF65-F5344CB8AC3E}">
        <p14:creationId xmlns:p14="http://schemas.microsoft.com/office/powerpoint/2010/main" val="205330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Micro-bats do not rely on sight to find food. Instead they use a form of radar called echolocation.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Micro-bats echolocate by bouncing sound waves off objects and listening to the echo.</a:t>
            </a:r>
            <a:r>
              <a:rPr lang="en-AU" dirty="0">
                <a:effectLst/>
              </a:rPr>
              <a:t> </a:t>
            </a:r>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6</a:t>
            </a:fld>
            <a:endParaRPr lang="en-US"/>
          </a:p>
        </p:txBody>
      </p:sp>
    </p:spTree>
    <p:extLst>
      <p:ext uri="{BB962C8B-B14F-4D97-AF65-F5344CB8AC3E}">
        <p14:creationId xmlns:p14="http://schemas.microsoft.com/office/powerpoint/2010/main" val="107814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Most Australian micro-bats will roost in tree hollows or under bark, or they can be found in caves and cave-like structures.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They can also find shelter in roofs or sheds when there aren’t enough ‘natural’ roosts around.</a:t>
            </a:r>
          </a:p>
          <a:p>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7</a:t>
            </a:fld>
            <a:endParaRPr lang="en-US"/>
          </a:p>
        </p:txBody>
      </p:sp>
    </p:spTree>
    <p:extLst>
      <p:ext uri="{BB962C8B-B14F-4D97-AF65-F5344CB8AC3E}">
        <p14:creationId xmlns:p14="http://schemas.microsoft.com/office/powerpoint/2010/main" val="275442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dirty="0">
                <a:solidFill>
                  <a:schemeClr val="tx1"/>
                </a:solidFill>
                <a:effectLst/>
                <a:latin typeface="+mn-lt"/>
                <a:ea typeface="+mn-ea"/>
                <a:cs typeface="+mn-cs"/>
              </a:rPr>
              <a:t>MATERNITY COLONIES: </a:t>
            </a:r>
            <a:r>
              <a:rPr lang="en-AU" sz="1200" b="0" i="0" u="none" strike="noStrike" kern="1200" dirty="0">
                <a:solidFill>
                  <a:schemeClr val="tx1"/>
                </a:solidFill>
                <a:effectLst/>
                <a:latin typeface="+mn-lt"/>
                <a:ea typeface="+mn-ea"/>
                <a:cs typeface="+mn-cs"/>
              </a:rPr>
              <a:t>Micro-bats also have nurseries where the young are left in large groups while the mothers feed at night. Mothers will gather in the same area, sometimes a cave, tree hollow or building cavity. These nurseries can consist of millions of bats in some areas.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HIBERNATION: </a:t>
            </a:r>
            <a:r>
              <a:rPr lang="en-AU" sz="1200" kern="1200" dirty="0">
                <a:solidFill>
                  <a:schemeClr val="tx1"/>
                </a:solidFill>
                <a:effectLst/>
                <a:latin typeface="+mn-lt"/>
                <a:ea typeface="+mn-ea"/>
                <a:cs typeface="+mn-cs"/>
              </a:rPr>
              <a:t>Food can be scarce in winter, so micro-bats survive by either migrating to warmer regions or they hibernate. Hibernation is a state of torpor (inactivity). Micro-bats have the ability to slow their heart rate and lower their body temperature, sometimes to as low as 2°C.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HISTORY: </a:t>
            </a:r>
            <a:r>
              <a:rPr lang="en-AU" sz="1200" kern="1200" dirty="0">
                <a:solidFill>
                  <a:schemeClr val="tx1"/>
                </a:solidFill>
                <a:effectLst/>
                <a:latin typeface="+mn-lt"/>
                <a:ea typeface="+mn-ea"/>
                <a:cs typeface="+mn-cs"/>
              </a:rPr>
              <a:t>The oldest known bat fossil is 52 million years old. Research show it could fly, but not use echolocation. Bats have been used as food sources, they feature in Dreaming stories, found in cave paintings and in modern art, as well as being totem animals for some Indigenous groups.</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CONSERVATION: </a:t>
            </a:r>
            <a:r>
              <a:rPr lang="en-AU" sz="1200" kern="1200" dirty="0">
                <a:solidFill>
                  <a:schemeClr val="tx1"/>
                </a:solidFill>
                <a:effectLst/>
                <a:latin typeface="+mn-lt"/>
                <a:ea typeface="+mn-ea"/>
                <a:cs typeface="+mn-cs"/>
              </a:rPr>
              <a:t>Loss of habitat is the single largest threat to all bats. Bat boxes can be easily built and erected around schools and homes to provide daytime roosts for micro-bats.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F2EB20-181E-2A4B-921C-2AEE6957B5BF}" type="slidenum">
              <a:rPr lang="en-US" smtClean="0"/>
              <a:t>8</a:t>
            </a:fld>
            <a:endParaRPr lang="en-US"/>
          </a:p>
        </p:txBody>
      </p:sp>
    </p:spTree>
    <p:extLst>
      <p:ext uri="{BB962C8B-B14F-4D97-AF65-F5344CB8AC3E}">
        <p14:creationId xmlns:p14="http://schemas.microsoft.com/office/powerpoint/2010/main" val="133751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Like other wild animals, some bats may carry viruses that can be transmitted to humans. The two major viruses that have been identified in some bats includes the Australian Bat Lyssavirus and the Hendra Virus – </a:t>
            </a:r>
            <a:r>
              <a:rPr lang="en-AU" sz="1200" b="1" i="1" u="none" strike="noStrike" kern="1200" dirty="0">
                <a:solidFill>
                  <a:schemeClr val="tx1"/>
                </a:solidFill>
                <a:effectLst/>
                <a:latin typeface="+mn-lt"/>
                <a:ea typeface="+mn-ea"/>
                <a:cs typeface="+mn-cs"/>
              </a:rPr>
              <a:t>both viruses can be fatal!</a:t>
            </a:r>
          </a:p>
          <a:p>
            <a:endParaRPr lang="en-AU"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If you find a sick or injured bat, </a:t>
            </a:r>
            <a:r>
              <a:rPr lang="en-AU" sz="1200" b="1" dirty="0"/>
              <a:t>do not touch the bat</a:t>
            </a:r>
            <a:r>
              <a:rPr lang="en-AU" sz="1200" dirty="0"/>
              <a:t>. Contact a local vet for details or your nearest wildlife carer. </a:t>
            </a:r>
          </a:p>
          <a:p>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9</a:t>
            </a:fld>
            <a:endParaRPr lang="en-US"/>
          </a:p>
        </p:txBody>
      </p:sp>
    </p:spTree>
    <p:extLst>
      <p:ext uri="{BB962C8B-B14F-4D97-AF65-F5344CB8AC3E}">
        <p14:creationId xmlns:p14="http://schemas.microsoft.com/office/powerpoint/2010/main" val="163933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2EB20-181E-2A4B-921C-2AEE6957B5BF}" type="slidenum">
              <a:rPr lang="en-US" smtClean="0"/>
              <a:t>10</a:t>
            </a:fld>
            <a:endParaRPr lang="en-US"/>
          </a:p>
        </p:txBody>
      </p:sp>
    </p:spTree>
    <p:extLst>
      <p:ext uri="{BB962C8B-B14F-4D97-AF65-F5344CB8AC3E}">
        <p14:creationId xmlns:p14="http://schemas.microsoft.com/office/powerpoint/2010/main" val="403020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1A634D-0C98-5649-8072-D39B957E331C}" type="datetime1">
              <a:rPr lang="en-AU" smtClean="0"/>
              <a:t>7/6/18</a:t>
            </a:fld>
            <a:endParaRPr lang="en-US"/>
          </a:p>
        </p:txBody>
      </p:sp>
      <p:sp>
        <p:nvSpPr>
          <p:cNvPr id="8" name="Footer Placeholder 7"/>
          <p:cNvSpPr>
            <a:spLocks noGrp="1"/>
          </p:cNvSpPr>
          <p:nvPr>
            <p:ph type="ftr" sz="quarter" idx="11"/>
          </p:nvPr>
        </p:nvSpPr>
        <p:spPr/>
        <p:txBody>
          <a:bodyPr/>
          <a:lstStyle/>
          <a:p>
            <a:r>
              <a:rPr lang="en-US"/>
              <a:t>Burnett Mary Micro-bat Education Kit</a:t>
            </a:r>
          </a:p>
        </p:txBody>
      </p:sp>
      <p:sp>
        <p:nvSpPr>
          <p:cNvPr id="9" name="Slide Number Placeholder 8"/>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42331057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D9EC5D7-9071-114E-AC88-50F0D066CA7B}" type="datetime1">
              <a:rPr lang="en-AU" smtClean="0"/>
              <a:t>7/6/18</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r>
              <a:rPr lang="en-US"/>
              <a:t>Burnett Mary Micro-bat Education Kit</a:t>
            </a:r>
          </a:p>
        </p:txBody>
      </p:sp>
      <p:sp>
        <p:nvSpPr>
          <p:cNvPr id="10" name="Slide Number Placeholder 9"/>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203038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42A224-A3B3-764C-A450-4F852BB9FE0F}" type="datetime1">
              <a:rPr lang="en-AU" smtClean="0"/>
              <a:t>7/6/18</a:t>
            </a:fld>
            <a:endParaRPr lang="en-US"/>
          </a:p>
        </p:txBody>
      </p:sp>
      <p:sp>
        <p:nvSpPr>
          <p:cNvPr id="5" name="Footer Placeholder 4"/>
          <p:cNvSpPr>
            <a:spLocks noGrp="1"/>
          </p:cNvSpPr>
          <p:nvPr>
            <p:ph type="ftr" sz="quarter" idx="11"/>
          </p:nvPr>
        </p:nvSpPr>
        <p:spPr/>
        <p:txBody>
          <a:bodyPr/>
          <a:lstStyle/>
          <a:p>
            <a:r>
              <a:rPr lang="en-US"/>
              <a:t>Burnett Mary Micro-bat Education Kit</a:t>
            </a:r>
          </a:p>
        </p:txBody>
      </p:sp>
      <p:sp>
        <p:nvSpPr>
          <p:cNvPr id="6" name="Slide Number Placeholder 5"/>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207142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AB769E-C26D-1F44-957B-40357ECA1F58}" type="datetime1">
              <a:rPr lang="en-AU" smtClean="0"/>
              <a:t>7/6/18</a:t>
            </a:fld>
            <a:endParaRPr lang="en-US"/>
          </a:p>
        </p:txBody>
      </p:sp>
      <p:sp>
        <p:nvSpPr>
          <p:cNvPr id="5" name="Footer Placeholder 4"/>
          <p:cNvSpPr>
            <a:spLocks noGrp="1"/>
          </p:cNvSpPr>
          <p:nvPr>
            <p:ph type="ftr" sz="quarter" idx="11"/>
          </p:nvPr>
        </p:nvSpPr>
        <p:spPr/>
        <p:txBody>
          <a:bodyPr/>
          <a:lstStyle/>
          <a:p>
            <a:r>
              <a:rPr lang="en-US"/>
              <a:t>Burnett Mary Micro-bat Education Kit</a:t>
            </a:r>
          </a:p>
        </p:txBody>
      </p:sp>
      <p:sp>
        <p:nvSpPr>
          <p:cNvPr id="6" name="Slide Number Placeholder 5"/>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64083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575" y="392676"/>
            <a:ext cx="8209720" cy="833150"/>
          </a:xfrm>
        </p:spPr>
        <p:txBody>
          <a:bodyPr/>
          <a:lstStyle/>
          <a:p>
            <a:r>
              <a:rPr lang="en-US"/>
              <a:t>Click to edit Master title style</a:t>
            </a:r>
            <a:endParaRPr lang="en-US" dirty="0"/>
          </a:p>
        </p:txBody>
      </p:sp>
      <p:sp>
        <p:nvSpPr>
          <p:cNvPr id="3" name="Content Placeholder 2"/>
          <p:cNvSpPr>
            <a:spLocks noGrp="1"/>
          </p:cNvSpPr>
          <p:nvPr>
            <p:ph idx="1"/>
          </p:nvPr>
        </p:nvSpPr>
        <p:spPr>
          <a:xfrm>
            <a:off x="450000" y="1464365"/>
            <a:ext cx="8209721" cy="42756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D5F03C-C03D-9348-B95D-4CE56196FD06}" type="datetime1">
              <a:rPr lang="en-AU" smtClean="0"/>
              <a:t>7/6/18</a:t>
            </a:fld>
            <a:endParaRPr lang="en-US"/>
          </a:p>
        </p:txBody>
      </p:sp>
      <p:sp>
        <p:nvSpPr>
          <p:cNvPr id="8" name="Footer Placeholder 7"/>
          <p:cNvSpPr>
            <a:spLocks noGrp="1"/>
          </p:cNvSpPr>
          <p:nvPr>
            <p:ph type="ftr" sz="quarter" idx="11"/>
          </p:nvPr>
        </p:nvSpPr>
        <p:spPr/>
        <p:txBody>
          <a:bodyPr/>
          <a:lstStyle/>
          <a:p>
            <a:r>
              <a:rPr lang="en-US"/>
              <a:t>Burnett Mary Micro-bat Education Kit</a:t>
            </a:r>
          </a:p>
        </p:txBody>
      </p:sp>
      <p:sp>
        <p:nvSpPr>
          <p:cNvPr id="9" name="Slide Number Placeholder 8"/>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163177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575" y="392676"/>
            <a:ext cx="8209720" cy="833150"/>
          </a:xfrm>
        </p:spPr>
        <p:txBody>
          <a:bodyPr/>
          <a:lstStyle/>
          <a:p>
            <a:r>
              <a:rPr lang="en-US"/>
              <a:t>Click to edit Master title style</a:t>
            </a:r>
            <a:endParaRPr lang="en-US" dirty="0"/>
          </a:p>
        </p:txBody>
      </p:sp>
      <p:sp>
        <p:nvSpPr>
          <p:cNvPr id="3" name="Content Placeholder 2"/>
          <p:cNvSpPr>
            <a:spLocks noGrp="1"/>
          </p:cNvSpPr>
          <p:nvPr>
            <p:ph idx="1"/>
          </p:nvPr>
        </p:nvSpPr>
        <p:spPr>
          <a:xfrm>
            <a:off x="450575" y="1464365"/>
            <a:ext cx="3958588" cy="2161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29D626-E42D-DB43-9D50-05E330B9FB2F}" type="datetime1">
              <a:rPr lang="en-AU" smtClean="0"/>
              <a:t>7/6/18</a:t>
            </a:fld>
            <a:endParaRPr lang="en-US"/>
          </a:p>
        </p:txBody>
      </p:sp>
      <p:sp>
        <p:nvSpPr>
          <p:cNvPr id="8" name="Footer Placeholder 7"/>
          <p:cNvSpPr>
            <a:spLocks noGrp="1"/>
          </p:cNvSpPr>
          <p:nvPr>
            <p:ph type="ftr" sz="quarter" idx="11"/>
          </p:nvPr>
        </p:nvSpPr>
        <p:spPr/>
        <p:txBody>
          <a:bodyPr/>
          <a:lstStyle/>
          <a:p>
            <a:r>
              <a:rPr lang="en-US"/>
              <a:t>Burnett Mary Micro-bat Education Kit</a:t>
            </a:r>
          </a:p>
        </p:txBody>
      </p:sp>
      <p:sp>
        <p:nvSpPr>
          <p:cNvPr id="9" name="Slide Number Placeholder 8"/>
          <p:cNvSpPr>
            <a:spLocks noGrp="1"/>
          </p:cNvSpPr>
          <p:nvPr>
            <p:ph type="sldNum" sz="quarter" idx="12"/>
          </p:nvPr>
        </p:nvSpPr>
        <p:spPr/>
        <p:txBody>
          <a:bodyPr/>
          <a:lstStyle/>
          <a:p>
            <a:fld id="{4EC2FE1A-1892-3F47-98DF-378A16AA5372}" type="slidenum">
              <a:rPr lang="en-US" smtClean="0"/>
              <a:t>‹#›</a:t>
            </a:fld>
            <a:endParaRPr lang="en-US"/>
          </a:p>
        </p:txBody>
      </p:sp>
      <p:sp>
        <p:nvSpPr>
          <p:cNvPr id="10" name="Content Placeholder 2">
            <a:extLst>
              <a:ext uri="{FF2B5EF4-FFF2-40B4-BE49-F238E27FC236}">
                <a16:creationId xmlns:a16="http://schemas.microsoft.com/office/drawing/2014/main" id="{4B7C2422-52BB-AA42-A9C2-DC0126EEB960}"/>
              </a:ext>
            </a:extLst>
          </p:cNvPr>
          <p:cNvSpPr>
            <a:spLocks noGrp="1"/>
          </p:cNvSpPr>
          <p:nvPr>
            <p:ph idx="13"/>
          </p:nvPr>
        </p:nvSpPr>
        <p:spPr>
          <a:xfrm>
            <a:off x="450575" y="3835749"/>
            <a:ext cx="3958588" cy="2161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540E3366-1AF7-4542-8A29-F567B575D740}"/>
              </a:ext>
            </a:extLst>
          </p:cNvPr>
          <p:cNvSpPr>
            <a:spLocks noGrp="1"/>
          </p:cNvSpPr>
          <p:nvPr>
            <p:ph idx="14"/>
          </p:nvPr>
        </p:nvSpPr>
        <p:spPr>
          <a:xfrm>
            <a:off x="4701707" y="1464365"/>
            <a:ext cx="3958588" cy="2161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69C14F-AA1B-A44B-9A8C-17B5047F5D0C}"/>
              </a:ext>
            </a:extLst>
          </p:cNvPr>
          <p:cNvSpPr>
            <a:spLocks noGrp="1"/>
          </p:cNvSpPr>
          <p:nvPr>
            <p:ph idx="15"/>
          </p:nvPr>
        </p:nvSpPr>
        <p:spPr>
          <a:xfrm>
            <a:off x="4701707" y="3838357"/>
            <a:ext cx="3958588" cy="2161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647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20E8A0DE-1548-9D46-A9E2-A30AA5373530}" type="datetime1">
              <a:rPr lang="en-AU" smtClean="0"/>
              <a:t>7/6/18</a:t>
            </a:fld>
            <a:endParaRPr lang="en-US"/>
          </a:p>
        </p:txBody>
      </p:sp>
      <p:sp>
        <p:nvSpPr>
          <p:cNvPr id="8" name="Footer Placeholder 7"/>
          <p:cNvSpPr>
            <a:spLocks noGrp="1"/>
          </p:cNvSpPr>
          <p:nvPr>
            <p:ph type="ftr" sz="quarter" idx="11"/>
          </p:nvPr>
        </p:nvSpPr>
        <p:spPr/>
        <p:txBody>
          <a:bodyPr/>
          <a:lstStyle/>
          <a:p>
            <a:r>
              <a:rPr lang="en-US"/>
              <a:t>Burnett Mary Micro-bat Education Kit</a:t>
            </a:r>
          </a:p>
        </p:txBody>
      </p:sp>
      <p:sp>
        <p:nvSpPr>
          <p:cNvPr id="9" name="Slide Number Placeholder 8"/>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125377809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575" y="1464365"/>
            <a:ext cx="3939688" cy="4275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464365"/>
            <a:ext cx="3906558" cy="4275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1AD240D-A0D9-D646-B616-46DD618A4FBA}" type="datetime1">
              <a:rPr lang="en-AU" smtClean="0"/>
              <a:t>7/6/18</a:t>
            </a:fld>
            <a:endParaRPr lang="en-US"/>
          </a:p>
        </p:txBody>
      </p:sp>
      <p:sp>
        <p:nvSpPr>
          <p:cNvPr id="9" name="Footer Placeholder 8"/>
          <p:cNvSpPr>
            <a:spLocks noGrp="1"/>
          </p:cNvSpPr>
          <p:nvPr>
            <p:ph type="ftr" sz="quarter" idx="11"/>
          </p:nvPr>
        </p:nvSpPr>
        <p:spPr/>
        <p:txBody>
          <a:bodyPr/>
          <a:lstStyle/>
          <a:p>
            <a:r>
              <a:rPr lang="en-US"/>
              <a:t>Burnett Mary Micro-bat Education Kit</a:t>
            </a:r>
          </a:p>
        </p:txBody>
      </p:sp>
      <p:sp>
        <p:nvSpPr>
          <p:cNvPr id="10" name="Slide Number Placeholder 9"/>
          <p:cNvSpPr>
            <a:spLocks noGrp="1"/>
          </p:cNvSpPr>
          <p:nvPr>
            <p:ph type="sldNum" sz="quarter" idx="12"/>
          </p:nvPr>
        </p:nvSpPr>
        <p:spPr/>
        <p:txBody>
          <a:bodyPr/>
          <a:lstStyle/>
          <a:p>
            <a:fld id="{4EC2FE1A-1892-3F47-98DF-378A16AA5372}" type="slidenum">
              <a:rPr lang="en-US" smtClean="0"/>
              <a:t>‹#›</a:t>
            </a:fld>
            <a:endParaRPr lang="en-US"/>
          </a:p>
        </p:txBody>
      </p:sp>
      <p:sp>
        <p:nvSpPr>
          <p:cNvPr id="11" name="Title 1">
            <a:extLst>
              <a:ext uri="{FF2B5EF4-FFF2-40B4-BE49-F238E27FC236}">
                <a16:creationId xmlns:a16="http://schemas.microsoft.com/office/drawing/2014/main" id="{3F41A941-09ED-EA4C-AA60-D540194630C9}"/>
              </a:ext>
            </a:extLst>
          </p:cNvPr>
          <p:cNvSpPr txBox="1">
            <a:spLocks/>
          </p:cNvSpPr>
          <p:nvPr userDrawn="1"/>
        </p:nvSpPr>
        <p:spPr bwMode="black">
          <a:xfrm>
            <a:off x="450575" y="392676"/>
            <a:ext cx="8209720" cy="8331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26959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FB3FF2C2-D900-0242-ADF9-B4E2D1D47A0D}" type="datetime1">
              <a:rPr lang="en-AU" smtClean="0"/>
              <a:t>7/6/18</a:t>
            </a:fld>
            <a:endParaRPr lang="en-US"/>
          </a:p>
        </p:txBody>
      </p:sp>
      <p:sp>
        <p:nvSpPr>
          <p:cNvPr id="8" name="Footer Placeholder 7"/>
          <p:cNvSpPr>
            <a:spLocks noGrp="1"/>
          </p:cNvSpPr>
          <p:nvPr>
            <p:ph type="ftr" sz="quarter" idx="11"/>
          </p:nvPr>
        </p:nvSpPr>
        <p:spPr/>
        <p:txBody>
          <a:bodyPr/>
          <a:lstStyle/>
          <a:p>
            <a:r>
              <a:rPr lang="en-US"/>
              <a:t>Burnett Mary Micro-bat Education Kit</a:t>
            </a:r>
          </a:p>
        </p:txBody>
      </p:sp>
      <p:sp>
        <p:nvSpPr>
          <p:cNvPr id="9" name="Slide Number Placeholder 8"/>
          <p:cNvSpPr>
            <a:spLocks noGrp="1"/>
          </p:cNvSpPr>
          <p:nvPr>
            <p:ph type="sldNum" sz="quarter" idx="12"/>
          </p:nvPr>
        </p:nvSpPr>
        <p:spPr/>
        <p:txBody>
          <a:bodyPr/>
          <a:lstStyle/>
          <a:p>
            <a:fld id="{4EC2FE1A-1892-3F47-98DF-378A16AA537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932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EADF8F-923E-C54A-BC6F-4DC03FC6B49D}" type="datetime1">
              <a:rPr lang="en-AU" smtClean="0"/>
              <a:t>7/6/18</a:t>
            </a:fld>
            <a:endParaRPr lang="en-US"/>
          </a:p>
        </p:txBody>
      </p:sp>
      <p:sp>
        <p:nvSpPr>
          <p:cNvPr id="4" name="Footer Placeholder 3"/>
          <p:cNvSpPr>
            <a:spLocks noGrp="1"/>
          </p:cNvSpPr>
          <p:nvPr>
            <p:ph type="ftr" sz="quarter" idx="11"/>
          </p:nvPr>
        </p:nvSpPr>
        <p:spPr/>
        <p:txBody>
          <a:bodyPr/>
          <a:lstStyle/>
          <a:p>
            <a:r>
              <a:rPr lang="en-US"/>
              <a:t>Burnett Mary Micro-bat Education Kit</a:t>
            </a:r>
          </a:p>
        </p:txBody>
      </p:sp>
      <p:sp>
        <p:nvSpPr>
          <p:cNvPr id="5" name="Slide Number Placeholder 4"/>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208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7F6E0-09F0-AF43-BB3E-D7431BF1565A}" type="datetime1">
              <a:rPr lang="en-AU" smtClean="0"/>
              <a:t>7/6/18</a:t>
            </a:fld>
            <a:endParaRPr lang="en-US"/>
          </a:p>
        </p:txBody>
      </p:sp>
      <p:sp>
        <p:nvSpPr>
          <p:cNvPr id="3" name="Footer Placeholder 2"/>
          <p:cNvSpPr>
            <a:spLocks noGrp="1"/>
          </p:cNvSpPr>
          <p:nvPr>
            <p:ph type="ftr" sz="quarter" idx="11"/>
          </p:nvPr>
        </p:nvSpPr>
        <p:spPr/>
        <p:txBody>
          <a:bodyPr/>
          <a:lstStyle/>
          <a:p>
            <a:r>
              <a:rPr lang="en-US"/>
              <a:t>Burnett Mary Micro-bat Education Kit</a:t>
            </a:r>
          </a:p>
        </p:txBody>
      </p:sp>
      <p:sp>
        <p:nvSpPr>
          <p:cNvPr id="4" name="Slide Number Placeholder 3"/>
          <p:cNvSpPr>
            <a:spLocks noGrp="1"/>
          </p:cNvSpPr>
          <p:nvPr>
            <p:ph type="sldNum" sz="quarter" idx="12"/>
          </p:nvPr>
        </p:nvSpPr>
        <p:spPr/>
        <p:txBody>
          <a:bodyPr/>
          <a:lstStyle/>
          <a:p>
            <a:fld id="{4EC2FE1A-1892-3F47-98DF-378A16AA5372}" type="slidenum">
              <a:rPr lang="en-US" smtClean="0"/>
              <a:t>‹#›</a:t>
            </a:fld>
            <a:endParaRPr lang="en-US"/>
          </a:p>
        </p:txBody>
      </p:sp>
      <p:sp>
        <p:nvSpPr>
          <p:cNvPr id="6" name="Picture Placeholder 5">
            <a:extLst>
              <a:ext uri="{FF2B5EF4-FFF2-40B4-BE49-F238E27FC236}">
                <a16:creationId xmlns:a16="http://schemas.microsoft.com/office/drawing/2014/main" id="{3545718C-0E31-914D-8ABF-FDE97EC73AAB}"/>
              </a:ext>
            </a:extLst>
          </p:cNvPr>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369695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2EAB64DA-C80D-A941-AA98-926B22043CC8}" type="datetime1">
              <a:rPr lang="en-AU" smtClean="0"/>
              <a:t>7/6/18</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r>
              <a:rPr lang="en-US"/>
              <a:t>Burnett Mary Micro-bat Education Kit</a:t>
            </a:r>
          </a:p>
        </p:txBody>
      </p:sp>
      <p:sp>
        <p:nvSpPr>
          <p:cNvPr id="11" name="Slide Number Placeholder 10"/>
          <p:cNvSpPr>
            <a:spLocks noGrp="1"/>
          </p:cNvSpPr>
          <p:nvPr>
            <p:ph type="sldNum" sz="quarter" idx="12"/>
          </p:nvPr>
        </p:nvSpPr>
        <p:spPr/>
        <p:txBody>
          <a:bodyPr/>
          <a:lstStyle/>
          <a:p>
            <a:fld id="{4EC2FE1A-1892-3F47-98DF-378A16AA5372}" type="slidenum">
              <a:rPr lang="en-US" smtClean="0"/>
              <a:t>‹#›</a:t>
            </a:fld>
            <a:endParaRPr lang="en-US"/>
          </a:p>
        </p:txBody>
      </p:sp>
    </p:spTree>
    <p:extLst>
      <p:ext uri="{BB962C8B-B14F-4D97-AF65-F5344CB8AC3E}">
        <p14:creationId xmlns:p14="http://schemas.microsoft.com/office/powerpoint/2010/main" val="277518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36829893-09F2-3E49-A752-0B45166CFC02}" type="datetime1">
              <a:rPr lang="en-AU" smtClean="0"/>
              <a:t>7/6/18</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AU"/>
              <a:t>Burnett Mary Micro-bat Education Kit</a:t>
            </a:r>
            <a:endParaRPr lang="en-AU"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EC2FE1A-1892-3F47-98DF-378A16AA5372}" type="slidenum">
              <a:rPr lang="en-US" smtClean="0"/>
              <a:t>‹#›</a:t>
            </a:fld>
            <a:endParaRPr lang="en-US"/>
          </a:p>
        </p:txBody>
      </p:sp>
    </p:spTree>
    <p:extLst>
      <p:ext uri="{BB962C8B-B14F-4D97-AF65-F5344CB8AC3E}">
        <p14:creationId xmlns:p14="http://schemas.microsoft.com/office/powerpoint/2010/main" val="28119910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2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45AC-08BA-2F4C-A3AD-A8FA66816F7C}"/>
              </a:ext>
            </a:extLst>
          </p:cNvPr>
          <p:cNvSpPr>
            <a:spLocks noGrp="1"/>
          </p:cNvSpPr>
          <p:nvPr>
            <p:ph type="ctrTitle"/>
          </p:nvPr>
        </p:nvSpPr>
        <p:spPr/>
        <p:txBody>
          <a:bodyPr/>
          <a:lstStyle/>
          <a:p>
            <a:r>
              <a:rPr lang="en-US" dirty="0"/>
              <a:t>All About Micro-Bats</a:t>
            </a:r>
          </a:p>
        </p:txBody>
      </p:sp>
      <p:sp>
        <p:nvSpPr>
          <p:cNvPr id="3" name="Subtitle 2">
            <a:extLst>
              <a:ext uri="{FF2B5EF4-FFF2-40B4-BE49-F238E27FC236}">
                <a16:creationId xmlns:a16="http://schemas.microsoft.com/office/drawing/2014/main" id="{A35B21EF-53E6-A644-A18F-7986CCCCA270}"/>
              </a:ext>
            </a:extLst>
          </p:cNvPr>
          <p:cNvSpPr>
            <a:spLocks noGrp="1"/>
          </p:cNvSpPr>
          <p:nvPr>
            <p:ph type="subTitle" idx="1"/>
          </p:nvPr>
        </p:nvSpPr>
        <p:spPr>
          <a:xfrm>
            <a:off x="2021396" y="4159489"/>
            <a:ext cx="5101209" cy="1432949"/>
          </a:xfrm>
        </p:spPr>
        <p:txBody>
          <a:bodyPr>
            <a:normAutofit/>
          </a:bodyPr>
          <a:lstStyle/>
          <a:p>
            <a:r>
              <a:rPr lang="en-AU" sz="1800" dirty="0"/>
              <a:t>BURNETT MARY MICRO-BAT EDUCATION KIT</a:t>
            </a:r>
          </a:p>
          <a:p>
            <a:r>
              <a:rPr lang="en-AU" sz="2800" i="1" spc="100" dirty="0">
                <a:latin typeface="+mj-lt"/>
              </a:rPr>
              <a:t>Investigating Insectivores</a:t>
            </a:r>
          </a:p>
        </p:txBody>
      </p:sp>
      <p:pic>
        <p:nvPicPr>
          <p:cNvPr id="7" name="Picture 6">
            <a:extLst>
              <a:ext uri="{FF2B5EF4-FFF2-40B4-BE49-F238E27FC236}">
                <a16:creationId xmlns:a16="http://schemas.microsoft.com/office/drawing/2014/main" id="{4C9EEA02-5CF8-0D4F-A2D0-9A9AC31E89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62" y="-230006"/>
            <a:ext cx="4903746" cy="3029957"/>
          </a:xfrm>
          <a:prstGeom prst="rect">
            <a:avLst/>
          </a:prstGeom>
        </p:spPr>
      </p:pic>
      <p:sp>
        <p:nvSpPr>
          <p:cNvPr id="8" name="TextBox 7">
            <a:extLst>
              <a:ext uri="{FF2B5EF4-FFF2-40B4-BE49-F238E27FC236}">
                <a16:creationId xmlns:a16="http://schemas.microsoft.com/office/drawing/2014/main" id="{C5638465-DEDB-D548-A10F-65BE34C93355}"/>
              </a:ext>
            </a:extLst>
          </p:cNvPr>
          <p:cNvSpPr txBox="1"/>
          <p:nvPr/>
        </p:nvSpPr>
        <p:spPr>
          <a:xfrm>
            <a:off x="6269543" y="6533998"/>
            <a:ext cx="2723322" cy="200055"/>
          </a:xfrm>
          <a:prstGeom prst="rect">
            <a:avLst/>
          </a:prstGeom>
          <a:noFill/>
        </p:spPr>
        <p:txBody>
          <a:bodyPr wrap="square" rtlCol="0">
            <a:spAutoFit/>
          </a:bodyPr>
          <a:lstStyle/>
          <a:p>
            <a:pPr algn="r"/>
            <a:r>
              <a:rPr lang="en-US" sz="700" dirty="0"/>
              <a:t>PHOTO: Michael </a:t>
            </a:r>
            <a:r>
              <a:rPr lang="en-US" sz="700" dirty="0" err="1"/>
              <a:t>Pennay</a:t>
            </a:r>
            <a:endParaRPr lang="en-US" sz="700" dirty="0"/>
          </a:p>
        </p:txBody>
      </p:sp>
      <p:grpSp>
        <p:nvGrpSpPr>
          <p:cNvPr id="13" name="Group 12">
            <a:extLst>
              <a:ext uri="{FF2B5EF4-FFF2-40B4-BE49-F238E27FC236}">
                <a16:creationId xmlns:a16="http://schemas.microsoft.com/office/drawing/2014/main" id="{EF6C112E-7E5C-444E-A868-D471ADEA1B57}"/>
              </a:ext>
            </a:extLst>
          </p:cNvPr>
          <p:cNvGrpSpPr/>
          <p:nvPr/>
        </p:nvGrpSpPr>
        <p:grpSpPr>
          <a:xfrm>
            <a:off x="2648978" y="5719263"/>
            <a:ext cx="3846044" cy="930151"/>
            <a:chOff x="2381219" y="5719263"/>
            <a:chExt cx="3846044" cy="930151"/>
          </a:xfrm>
        </p:grpSpPr>
        <p:pic>
          <p:nvPicPr>
            <p:cNvPr id="14" name="Picture 13">
              <a:extLst>
                <a:ext uri="{FF2B5EF4-FFF2-40B4-BE49-F238E27FC236}">
                  <a16:creationId xmlns:a16="http://schemas.microsoft.com/office/drawing/2014/main" id="{B3B366E2-8670-5B41-B47C-90CE501A00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0578" y="5761102"/>
              <a:ext cx="1406685" cy="872923"/>
            </a:xfrm>
            <a:prstGeom prst="rect">
              <a:avLst/>
            </a:prstGeom>
          </p:spPr>
        </p:pic>
        <p:pic>
          <p:nvPicPr>
            <p:cNvPr id="15" name="Picture 14">
              <a:extLst>
                <a:ext uri="{FF2B5EF4-FFF2-40B4-BE49-F238E27FC236}">
                  <a16:creationId xmlns:a16="http://schemas.microsoft.com/office/drawing/2014/main" id="{7CAB4C6A-402C-0840-98AC-4A996ACBF7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1219" y="5719263"/>
              <a:ext cx="2264307" cy="930151"/>
            </a:xfrm>
            <a:prstGeom prst="rect">
              <a:avLst/>
            </a:prstGeom>
          </p:spPr>
        </p:pic>
      </p:grpSp>
    </p:spTree>
    <p:extLst>
      <p:ext uri="{BB962C8B-B14F-4D97-AF65-F5344CB8AC3E}">
        <p14:creationId xmlns:p14="http://schemas.microsoft.com/office/powerpoint/2010/main" val="313872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3017431-6606-1948-9361-8A942B119C0B}"/>
              </a:ext>
            </a:extLst>
          </p:cNvPr>
          <p:cNvSpPr>
            <a:spLocks noGrp="1"/>
          </p:cNvSpPr>
          <p:nvPr>
            <p:ph type="ctrTitle"/>
          </p:nvPr>
        </p:nvSpPr>
        <p:spPr>
          <a:xfrm>
            <a:off x="1102240" y="4352544"/>
            <a:ext cx="6939520" cy="904453"/>
          </a:xfrm>
        </p:spPr>
        <p:txBody>
          <a:bodyPr/>
          <a:lstStyle/>
          <a:p>
            <a:r>
              <a:rPr lang="en-US" cap="none" dirty="0" err="1"/>
              <a:t>allaboutbats.org.au</a:t>
            </a:r>
            <a:endParaRPr lang="en-US" cap="none" dirty="0"/>
          </a:p>
        </p:txBody>
      </p:sp>
      <p:pic>
        <p:nvPicPr>
          <p:cNvPr id="21" name="Picture 20">
            <a:extLst>
              <a:ext uri="{FF2B5EF4-FFF2-40B4-BE49-F238E27FC236}">
                <a16:creationId xmlns:a16="http://schemas.microsoft.com/office/drawing/2014/main" id="{089210BB-93FB-454E-8A2B-6F2BAFC755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2200" y="-76773"/>
            <a:ext cx="4241800" cy="3505200"/>
          </a:xfrm>
          <a:prstGeom prst="rect">
            <a:avLst/>
          </a:prstGeom>
        </p:spPr>
      </p:pic>
      <p:pic>
        <p:nvPicPr>
          <p:cNvPr id="23" name="Picture 22">
            <a:extLst>
              <a:ext uri="{FF2B5EF4-FFF2-40B4-BE49-F238E27FC236}">
                <a16:creationId xmlns:a16="http://schemas.microsoft.com/office/drawing/2014/main" id="{EC5F4580-37C6-FC45-A28A-279DE2AD64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36" y="825166"/>
            <a:ext cx="2514600" cy="4533900"/>
          </a:xfrm>
          <a:prstGeom prst="rect">
            <a:avLst/>
          </a:prstGeom>
        </p:spPr>
      </p:pic>
      <p:pic>
        <p:nvPicPr>
          <p:cNvPr id="25" name="Picture 24">
            <a:extLst>
              <a:ext uri="{FF2B5EF4-FFF2-40B4-BE49-F238E27FC236}">
                <a16:creationId xmlns:a16="http://schemas.microsoft.com/office/drawing/2014/main" id="{0B501B20-5AF9-8A43-B471-0F9B5BE1F4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2533" y="1957709"/>
            <a:ext cx="5658903" cy="2327867"/>
          </a:xfrm>
          <a:prstGeom prst="rect">
            <a:avLst/>
          </a:prstGeom>
        </p:spPr>
      </p:pic>
      <p:sp>
        <p:nvSpPr>
          <p:cNvPr id="8" name="TextBox 7">
            <a:extLst>
              <a:ext uri="{FF2B5EF4-FFF2-40B4-BE49-F238E27FC236}">
                <a16:creationId xmlns:a16="http://schemas.microsoft.com/office/drawing/2014/main" id="{7D42694D-175B-5D43-A691-FEE0DC0CDBF5}"/>
              </a:ext>
            </a:extLst>
          </p:cNvPr>
          <p:cNvSpPr txBox="1"/>
          <p:nvPr/>
        </p:nvSpPr>
        <p:spPr>
          <a:xfrm>
            <a:off x="6269543" y="6533998"/>
            <a:ext cx="2723322" cy="200055"/>
          </a:xfrm>
          <a:prstGeom prst="rect">
            <a:avLst/>
          </a:prstGeom>
          <a:noFill/>
        </p:spPr>
        <p:txBody>
          <a:bodyPr wrap="square" rtlCol="0">
            <a:spAutoFit/>
          </a:bodyPr>
          <a:lstStyle/>
          <a:p>
            <a:pPr algn="r"/>
            <a:r>
              <a:rPr lang="en-US" sz="700" dirty="0"/>
              <a:t>PHOTOS: Michael </a:t>
            </a:r>
            <a:r>
              <a:rPr lang="en-US" sz="700" dirty="0" err="1"/>
              <a:t>Pennay</a:t>
            </a:r>
            <a:endParaRPr lang="en-US" sz="700" dirty="0"/>
          </a:p>
        </p:txBody>
      </p:sp>
      <p:sp>
        <p:nvSpPr>
          <p:cNvPr id="9" name="TextBox 8">
            <a:extLst>
              <a:ext uri="{FF2B5EF4-FFF2-40B4-BE49-F238E27FC236}">
                <a16:creationId xmlns:a16="http://schemas.microsoft.com/office/drawing/2014/main" id="{BEA4E82D-5452-EF41-9A0B-CE42BD174179}"/>
              </a:ext>
            </a:extLst>
          </p:cNvPr>
          <p:cNvSpPr txBox="1"/>
          <p:nvPr/>
        </p:nvSpPr>
        <p:spPr>
          <a:xfrm>
            <a:off x="1102241" y="5443568"/>
            <a:ext cx="3736796" cy="1015663"/>
          </a:xfrm>
          <a:prstGeom prst="rect">
            <a:avLst/>
          </a:prstGeom>
          <a:noFill/>
        </p:spPr>
        <p:txBody>
          <a:bodyPr wrap="square" rtlCol="0">
            <a:spAutoFit/>
          </a:bodyPr>
          <a:lstStyle/>
          <a:p>
            <a:pPr algn="ctr"/>
            <a:r>
              <a:rPr lang="en-US" sz="1000" dirty="0"/>
              <a:t>Burnett Mary Micro-Bat Education Kit: Investigating Insectivores</a:t>
            </a:r>
          </a:p>
          <a:p>
            <a:pPr algn="ctr"/>
            <a:r>
              <a:rPr lang="en-US" sz="1000" dirty="0"/>
              <a:t>© 2018 PeeKdesigns</a:t>
            </a:r>
          </a:p>
          <a:p>
            <a:pPr algn="ctr"/>
            <a:endParaRPr lang="en-US" sz="1000" dirty="0"/>
          </a:p>
          <a:p>
            <a:pPr algn="ctr"/>
            <a:r>
              <a:rPr lang="en-US" sz="1000" dirty="0"/>
              <a:t>This project is supported by Burnett Mary Regional Group for Natural Resource Management Ltd,  through funding from the Australian Government’s National Landcare Program.</a:t>
            </a:r>
          </a:p>
        </p:txBody>
      </p:sp>
      <p:pic>
        <p:nvPicPr>
          <p:cNvPr id="10" name="Picture 9">
            <a:extLst>
              <a:ext uri="{FF2B5EF4-FFF2-40B4-BE49-F238E27FC236}">
                <a16:creationId xmlns:a16="http://schemas.microsoft.com/office/drawing/2014/main" id="{755CC505-E963-A643-80AB-A7FEE2E064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2166" y="6087709"/>
            <a:ext cx="1339594" cy="360302"/>
          </a:xfrm>
          <a:prstGeom prst="rect">
            <a:avLst/>
          </a:prstGeom>
        </p:spPr>
      </p:pic>
      <p:pic>
        <p:nvPicPr>
          <p:cNvPr id="11" name="Picture 10">
            <a:extLst>
              <a:ext uri="{FF2B5EF4-FFF2-40B4-BE49-F238E27FC236}">
                <a16:creationId xmlns:a16="http://schemas.microsoft.com/office/drawing/2014/main" id="{65FEDC7F-524F-E548-954F-43952E4A80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2532" y="5826236"/>
            <a:ext cx="1921727" cy="789423"/>
          </a:xfrm>
          <a:prstGeom prst="rect">
            <a:avLst/>
          </a:prstGeom>
        </p:spPr>
      </p:pic>
    </p:spTree>
    <p:extLst>
      <p:ext uri="{BB962C8B-B14F-4D97-AF65-F5344CB8AC3E}">
        <p14:creationId xmlns:p14="http://schemas.microsoft.com/office/powerpoint/2010/main" val="110778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53F8-2162-CE47-81EA-AA174EBA3F13}"/>
              </a:ext>
            </a:extLst>
          </p:cNvPr>
          <p:cNvSpPr>
            <a:spLocks noGrp="1"/>
          </p:cNvSpPr>
          <p:nvPr>
            <p:ph type="title"/>
          </p:nvPr>
        </p:nvSpPr>
        <p:spPr/>
        <p:txBody>
          <a:bodyPr/>
          <a:lstStyle/>
          <a:p>
            <a:r>
              <a:rPr lang="en-US" dirty="0"/>
              <a:t>Welcome to the Micro-bat world</a:t>
            </a:r>
          </a:p>
        </p:txBody>
      </p:sp>
      <p:pic>
        <p:nvPicPr>
          <p:cNvPr id="10" name="Content Placeholder 9">
            <a:extLst>
              <a:ext uri="{FF2B5EF4-FFF2-40B4-BE49-F238E27FC236}">
                <a16:creationId xmlns:a16="http://schemas.microsoft.com/office/drawing/2014/main" id="{5FFA23A4-6098-A447-9DC2-DA2BD3DC21D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0575" y="1463675"/>
            <a:ext cx="3958588" cy="2162175"/>
          </a:xfrm>
        </p:spPr>
      </p:pic>
      <p:sp>
        <p:nvSpPr>
          <p:cNvPr id="4" name="Footer Placeholder 3">
            <a:extLst>
              <a:ext uri="{FF2B5EF4-FFF2-40B4-BE49-F238E27FC236}">
                <a16:creationId xmlns:a16="http://schemas.microsoft.com/office/drawing/2014/main" id="{0F185A47-9B3A-B74D-AFBB-FF5617862FE6}"/>
              </a:ext>
            </a:extLst>
          </p:cNvPr>
          <p:cNvSpPr>
            <a:spLocks noGrp="1"/>
          </p:cNvSpPr>
          <p:nvPr>
            <p:ph type="ftr" sz="quarter" idx="11"/>
          </p:nvPr>
        </p:nvSpPr>
        <p:spPr/>
        <p:txBody>
          <a:bodyPr/>
          <a:lstStyle/>
          <a:p>
            <a:r>
              <a:rPr lang="en-US" dirty="0"/>
              <a:t>Burnett Mary Micro-bat Education Kit</a:t>
            </a:r>
          </a:p>
        </p:txBody>
      </p:sp>
      <p:sp>
        <p:nvSpPr>
          <p:cNvPr id="5" name="Slide Number Placeholder 4">
            <a:extLst>
              <a:ext uri="{FF2B5EF4-FFF2-40B4-BE49-F238E27FC236}">
                <a16:creationId xmlns:a16="http://schemas.microsoft.com/office/drawing/2014/main" id="{22EBA1E5-B795-6045-A243-645193A36997}"/>
              </a:ext>
            </a:extLst>
          </p:cNvPr>
          <p:cNvSpPr>
            <a:spLocks noGrp="1"/>
          </p:cNvSpPr>
          <p:nvPr>
            <p:ph type="sldNum" sz="quarter" idx="12"/>
          </p:nvPr>
        </p:nvSpPr>
        <p:spPr/>
        <p:txBody>
          <a:bodyPr/>
          <a:lstStyle/>
          <a:p>
            <a:fld id="{4EC2FE1A-1892-3F47-98DF-378A16AA5372}" type="slidenum">
              <a:rPr lang="en-US" smtClean="0"/>
              <a:t>2</a:t>
            </a:fld>
            <a:endParaRPr lang="en-US"/>
          </a:p>
        </p:txBody>
      </p:sp>
      <p:pic>
        <p:nvPicPr>
          <p:cNvPr id="14" name="Content Placeholder 13">
            <a:extLst>
              <a:ext uri="{FF2B5EF4-FFF2-40B4-BE49-F238E27FC236}">
                <a16:creationId xmlns:a16="http://schemas.microsoft.com/office/drawing/2014/main" id="{617BDC3D-D2E3-5C45-BF48-FED84F312604}"/>
              </a:ext>
            </a:extLst>
          </p:cNvPr>
          <p:cNvPicPr>
            <a:picLocks noGrp="1" noChangeAspect="1"/>
          </p:cNvPicPr>
          <p:nvPr>
            <p:ph idx="13"/>
          </p:nvPr>
        </p:nvPicPr>
        <p:blipFill rotWithShape="1">
          <a:blip r:embed="rId4" cstate="screen">
            <a:extLst>
              <a:ext uri="{28A0092B-C50C-407E-A947-70E740481C1C}">
                <a14:useLocalDpi xmlns:a14="http://schemas.microsoft.com/office/drawing/2010/main"/>
              </a:ext>
            </a:extLst>
          </a:blip>
          <a:srcRect/>
          <a:stretch/>
        </p:blipFill>
        <p:spPr>
          <a:xfrm>
            <a:off x="450574" y="3835400"/>
            <a:ext cx="3958588" cy="2162175"/>
          </a:xfrm>
        </p:spPr>
      </p:pic>
      <p:pic>
        <p:nvPicPr>
          <p:cNvPr id="12" name="Content Placeholder 11">
            <a:extLst>
              <a:ext uri="{FF2B5EF4-FFF2-40B4-BE49-F238E27FC236}">
                <a16:creationId xmlns:a16="http://schemas.microsoft.com/office/drawing/2014/main" id="{40FED35B-7C7D-0C4D-B838-03DC18CD7D62}"/>
              </a:ext>
            </a:extLst>
          </p:cNvPr>
          <p:cNvPicPr>
            <a:picLocks noGrp="1" noChangeAspect="1"/>
          </p:cNvPicPr>
          <p:nvPr>
            <p:ph idx="14"/>
          </p:nvPr>
        </p:nvPicPr>
        <p:blipFill rotWithShape="1">
          <a:blip r:embed="rId5" cstate="screen">
            <a:extLst>
              <a:ext uri="{28A0092B-C50C-407E-A947-70E740481C1C}">
                <a14:useLocalDpi xmlns:a14="http://schemas.microsoft.com/office/drawing/2010/main"/>
              </a:ext>
            </a:extLst>
          </a:blip>
          <a:srcRect/>
          <a:stretch/>
        </p:blipFill>
        <p:spPr>
          <a:xfrm>
            <a:off x="4701708" y="1463675"/>
            <a:ext cx="3958588" cy="4533994"/>
          </a:xfrm>
        </p:spPr>
      </p:pic>
      <p:sp>
        <p:nvSpPr>
          <p:cNvPr id="15" name="TextBox 14">
            <a:extLst>
              <a:ext uri="{FF2B5EF4-FFF2-40B4-BE49-F238E27FC236}">
                <a16:creationId xmlns:a16="http://schemas.microsoft.com/office/drawing/2014/main" id="{E6EE8D02-D66C-BF42-8864-D661D3FA76DF}"/>
              </a:ext>
            </a:extLst>
          </p:cNvPr>
          <p:cNvSpPr txBox="1"/>
          <p:nvPr/>
        </p:nvSpPr>
        <p:spPr>
          <a:xfrm>
            <a:off x="450573" y="3282851"/>
            <a:ext cx="3958589"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Micro-bats are about the size of a mouse</a:t>
            </a:r>
          </a:p>
        </p:txBody>
      </p:sp>
      <p:sp>
        <p:nvSpPr>
          <p:cNvPr id="16" name="TextBox 15">
            <a:extLst>
              <a:ext uri="{FF2B5EF4-FFF2-40B4-BE49-F238E27FC236}">
                <a16:creationId xmlns:a16="http://schemas.microsoft.com/office/drawing/2014/main" id="{F0B86A2F-122C-A648-ACA6-969B559EC01A}"/>
              </a:ext>
            </a:extLst>
          </p:cNvPr>
          <p:cNvSpPr txBox="1"/>
          <p:nvPr/>
        </p:nvSpPr>
        <p:spPr>
          <a:xfrm>
            <a:off x="450573" y="5412800"/>
            <a:ext cx="2544875" cy="584775"/>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Thailand’s Bumblebee bat is the smallest in the world</a:t>
            </a:r>
          </a:p>
        </p:txBody>
      </p:sp>
      <p:sp>
        <p:nvSpPr>
          <p:cNvPr id="17" name="TextBox 16">
            <a:extLst>
              <a:ext uri="{FF2B5EF4-FFF2-40B4-BE49-F238E27FC236}">
                <a16:creationId xmlns:a16="http://schemas.microsoft.com/office/drawing/2014/main" id="{BF31F9CA-395D-2C47-81E1-FDCF48BB0E62}"/>
              </a:ext>
            </a:extLst>
          </p:cNvPr>
          <p:cNvSpPr txBox="1"/>
          <p:nvPr/>
        </p:nvSpPr>
        <p:spPr>
          <a:xfrm>
            <a:off x="4701708" y="5412799"/>
            <a:ext cx="2544875" cy="584775"/>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The Ghost bat is Australia’s largest micro-bat</a:t>
            </a:r>
          </a:p>
        </p:txBody>
      </p:sp>
      <p:sp>
        <p:nvSpPr>
          <p:cNvPr id="18" name="Rectangle 17">
            <a:extLst>
              <a:ext uri="{FF2B5EF4-FFF2-40B4-BE49-F238E27FC236}">
                <a16:creationId xmlns:a16="http://schemas.microsoft.com/office/drawing/2014/main" id="{0DF2E5A7-AD24-1F4B-A512-76A62D099EF7}"/>
              </a:ext>
            </a:extLst>
          </p:cNvPr>
          <p:cNvSpPr/>
          <p:nvPr/>
        </p:nvSpPr>
        <p:spPr>
          <a:xfrm>
            <a:off x="5699227" y="1469715"/>
            <a:ext cx="2961068" cy="430887"/>
          </a:xfrm>
          <a:prstGeom prst="rect">
            <a:avLst/>
          </a:prstGeom>
        </p:spPr>
        <p:txBody>
          <a:bodyPr wrap="none">
            <a:spAutoFit/>
          </a:bodyPr>
          <a:lstStyle/>
          <a:p>
            <a:pPr algn="r"/>
            <a:r>
              <a:rPr lang="en-AU" sz="1100" dirty="0">
                <a:solidFill>
                  <a:schemeClr val="bg1"/>
                </a:solidFill>
              </a:rPr>
              <a:t>Approximately 70% of bats are micro-bats.</a:t>
            </a:r>
          </a:p>
          <a:p>
            <a:pPr algn="r"/>
            <a:r>
              <a:rPr lang="en-AU" sz="1100" dirty="0">
                <a:solidFill>
                  <a:schemeClr val="bg1"/>
                </a:solidFill>
              </a:rPr>
              <a:t>There are 68 species of micro-bats in Australia</a:t>
            </a:r>
            <a:endParaRPr lang="en-US" sz="1100" dirty="0">
              <a:solidFill>
                <a:schemeClr val="bg1"/>
              </a:solidFill>
            </a:endParaRPr>
          </a:p>
        </p:txBody>
      </p:sp>
      <p:sp>
        <p:nvSpPr>
          <p:cNvPr id="13" name="TextBox 12">
            <a:extLst>
              <a:ext uri="{FF2B5EF4-FFF2-40B4-BE49-F238E27FC236}">
                <a16:creationId xmlns:a16="http://schemas.microsoft.com/office/drawing/2014/main" id="{C7823245-84B7-BE44-AD8B-72D880056FDE}"/>
              </a:ext>
            </a:extLst>
          </p:cNvPr>
          <p:cNvSpPr txBox="1"/>
          <p:nvPr/>
        </p:nvSpPr>
        <p:spPr>
          <a:xfrm>
            <a:off x="4182256" y="6006062"/>
            <a:ext cx="4478039" cy="200055"/>
          </a:xfrm>
          <a:prstGeom prst="rect">
            <a:avLst/>
          </a:prstGeom>
          <a:noFill/>
        </p:spPr>
        <p:txBody>
          <a:bodyPr wrap="square" rtlCol="0">
            <a:spAutoFit/>
          </a:bodyPr>
          <a:lstStyle/>
          <a:p>
            <a:pPr algn="r"/>
            <a:r>
              <a:rPr lang="en-US" sz="700"/>
              <a:t>PHOTOS: </a:t>
            </a:r>
            <a:r>
              <a:rPr lang="en-US" sz="700" dirty="0"/>
              <a:t>(Left-top) Terry Reardon, (Left-bottom) </a:t>
            </a:r>
            <a:r>
              <a:rPr lang="en-US" sz="700" dirty="0" err="1"/>
              <a:t>Yushi</a:t>
            </a:r>
            <a:r>
              <a:rPr lang="en-US" sz="700" dirty="0"/>
              <a:t> </a:t>
            </a:r>
            <a:r>
              <a:rPr lang="en-US" sz="700" dirty="0" err="1"/>
              <a:t>Osawa</a:t>
            </a:r>
            <a:r>
              <a:rPr lang="en-US" sz="700" dirty="0"/>
              <a:t>, (Right) Les Hall</a:t>
            </a:r>
          </a:p>
        </p:txBody>
      </p:sp>
    </p:spTree>
    <p:extLst>
      <p:ext uri="{BB962C8B-B14F-4D97-AF65-F5344CB8AC3E}">
        <p14:creationId xmlns:p14="http://schemas.microsoft.com/office/powerpoint/2010/main" val="38441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945278-6566-354D-B216-FB9CDB5DD6C1}"/>
              </a:ext>
            </a:extLst>
          </p:cNvPr>
          <p:cNvSpPr>
            <a:spLocks noGrp="1"/>
          </p:cNvSpPr>
          <p:nvPr>
            <p:ph type="title"/>
          </p:nvPr>
        </p:nvSpPr>
        <p:spPr/>
        <p:txBody>
          <a:bodyPr/>
          <a:lstStyle/>
          <a:p>
            <a:r>
              <a:rPr lang="en-US" dirty="0"/>
              <a:t>All Bats are mammals</a:t>
            </a:r>
          </a:p>
        </p:txBody>
      </p:sp>
      <p:pic>
        <p:nvPicPr>
          <p:cNvPr id="12" name="Content Placeholder 11">
            <a:extLst>
              <a:ext uri="{FF2B5EF4-FFF2-40B4-BE49-F238E27FC236}">
                <a16:creationId xmlns:a16="http://schemas.microsoft.com/office/drawing/2014/main" id="{09874A1E-5451-2547-B1EE-8465580F89A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0576" y="1463675"/>
            <a:ext cx="3958588" cy="2162175"/>
          </a:xfrm>
        </p:spPr>
      </p:pic>
      <p:sp>
        <p:nvSpPr>
          <p:cNvPr id="4" name="Footer Placeholder 3">
            <a:extLst>
              <a:ext uri="{FF2B5EF4-FFF2-40B4-BE49-F238E27FC236}">
                <a16:creationId xmlns:a16="http://schemas.microsoft.com/office/drawing/2014/main" id="{7A6E3C83-4F29-9449-B426-D642FD7A5CBF}"/>
              </a:ext>
            </a:extLst>
          </p:cNvPr>
          <p:cNvSpPr>
            <a:spLocks noGrp="1"/>
          </p:cNvSpPr>
          <p:nvPr>
            <p:ph type="ftr" sz="quarter" idx="11"/>
          </p:nvPr>
        </p:nvSpPr>
        <p:spPr/>
        <p:txBody>
          <a:bodyPr/>
          <a:lstStyle/>
          <a:p>
            <a:r>
              <a:rPr lang="en-US"/>
              <a:t>Burnett Mary Micro-bat Education Kit</a:t>
            </a:r>
            <a:endParaRPr lang="en-US" dirty="0"/>
          </a:p>
        </p:txBody>
      </p:sp>
      <p:sp>
        <p:nvSpPr>
          <p:cNvPr id="5" name="Slide Number Placeholder 4">
            <a:extLst>
              <a:ext uri="{FF2B5EF4-FFF2-40B4-BE49-F238E27FC236}">
                <a16:creationId xmlns:a16="http://schemas.microsoft.com/office/drawing/2014/main" id="{3B7CB5DF-2FDD-E748-9E8D-C775645C81E7}"/>
              </a:ext>
            </a:extLst>
          </p:cNvPr>
          <p:cNvSpPr>
            <a:spLocks noGrp="1"/>
          </p:cNvSpPr>
          <p:nvPr>
            <p:ph type="sldNum" sz="quarter" idx="12"/>
          </p:nvPr>
        </p:nvSpPr>
        <p:spPr/>
        <p:txBody>
          <a:bodyPr/>
          <a:lstStyle/>
          <a:p>
            <a:fld id="{4EC2FE1A-1892-3F47-98DF-378A16AA5372}" type="slidenum">
              <a:rPr lang="en-US" smtClean="0"/>
              <a:t>3</a:t>
            </a:fld>
            <a:endParaRPr lang="en-US"/>
          </a:p>
        </p:txBody>
      </p:sp>
      <p:pic>
        <p:nvPicPr>
          <p:cNvPr id="24" name="Content Placeholder 23">
            <a:extLst>
              <a:ext uri="{FF2B5EF4-FFF2-40B4-BE49-F238E27FC236}">
                <a16:creationId xmlns:a16="http://schemas.microsoft.com/office/drawing/2014/main" id="{9AD01D14-ADFE-1444-A47A-E363E9C61646}"/>
              </a:ext>
            </a:extLst>
          </p:cNvPr>
          <p:cNvPicPr>
            <a:picLocks noGrp="1" noChangeAspect="1"/>
          </p:cNvPicPr>
          <p:nvPr>
            <p:ph idx="14"/>
          </p:nvPr>
        </p:nvPicPr>
        <p:blipFill rotWithShape="1">
          <a:blip r:embed="rId4" cstate="screen">
            <a:extLst>
              <a:ext uri="{28A0092B-C50C-407E-A947-70E740481C1C}">
                <a14:useLocalDpi xmlns:a14="http://schemas.microsoft.com/office/drawing/2010/main"/>
              </a:ext>
            </a:extLst>
          </a:blip>
          <a:srcRect/>
          <a:stretch/>
        </p:blipFill>
        <p:spPr>
          <a:xfrm>
            <a:off x="4701707" y="1463675"/>
            <a:ext cx="3958588" cy="2162175"/>
          </a:xfrm>
        </p:spPr>
      </p:pic>
      <p:pic>
        <p:nvPicPr>
          <p:cNvPr id="28" name="Content Placeholder 27">
            <a:extLst>
              <a:ext uri="{FF2B5EF4-FFF2-40B4-BE49-F238E27FC236}">
                <a16:creationId xmlns:a16="http://schemas.microsoft.com/office/drawing/2014/main" id="{85788839-D350-6C4C-B3FB-E60CDD715716}"/>
              </a:ext>
            </a:extLst>
          </p:cNvPr>
          <p:cNvPicPr>
            <a:picLocks noGrp="1" noChangeAspect="1"/>
          </p:cNvPicPr>
          <p:nvPr>
            <p:ph idx="15"/>
          </p:nvPr>
        </p:nvPicPr>
        <p:blipFill rotWithShape="1">
          <a:blip r:embed="rId5" cstate="screen">
            <a:extLst>
              <a:ext uri="{28A0092B-C50C-407E-A947-70E740481C1C}">
                <a14:useLocalDpi xmlns:a14="http://schemas.microsoft.com/office/drawing/2010/main"/>
              </a:ext>
            </a:extLst>
          </a:blip>
          <a:srcRect/>
          <a:stretch/>
        </p:blipFill>
        <p:spPr>
          <a:xfrm>
            <a:off x="4701707" y="3838575"/>
            <a:ext cx="3958588" cy="2162175"/>
          </a:xfrm>
        </p:spPr>
      </p:pic>
      <p:pic>
        <p:nvPicPr>
          <p:cNvPr id="22" name="Content Placeholder 21">
            <a:extLst>
              <a:ext uri="{FF2B5EF4-FFF2-40B4-BE49-F238E27FC236}">
                <a16:creationId xmlns:a16="http://schemas.microsoft.com/office/drawing/2014/main" id="{8D8AF937-5871-CC42-BFA6-25837F88F71F}"/>
              </a:ext>
            </a:extLst>
          </p:cNvPr>
          <p:cNvPicPr>
            <a:picLocks noGrp="1" noChangeAspect="1"/>
          </p:cNvPicPr>
          <p:nvPr>
            <p:ph idx="13"/>
          </p:nvPr>
        </p:nvPicPr>
        <p:blipFill rotWithShape="1">
          <a:blip r:embed="rId6" cstate="screen">
            <a:extLst>
              <a:ext uri="{28A0092B-C50C-407E-A947-70E740481C1C}">
                <a14:useLocalDpi xmlns:a14="http://schemas.microsoft.com/office/drawing/2010/main"/>
              </a:ext>
            </a:extLst>
          </a:blip>
          <a:srcRect/>
          <a:stretch/>
        </p:blipFill>
        <p:spPr>
          <a:xfrm>
            <a:off x="450576" y="3835400"/>
            <a:ext cx="3958588" cy="2162175"/>
          </a:xfrm>
        </p:spPr>
      </p:pic>
      <p:sp>
        <p:nvSpPr>
          <p:cNvPr id="29" name="TextBox 28">
            <a:extLst>
              <a:ext uri="{FF2B5EF4-FFF2-40B4-BE49-F238E27FC236}">
                <a16:creationId xmlns:a16="http://schemas.microsoft.com/office/drawing/2014/main" id="{42F775D3-0FE5-1146-A38C-39107565B210}"/>
              </a:ext>
            </a:extLst>
          </p:cNvPr>
          <p:cNvSpPr txBox="1"/>
          <p:nvPr/>
        </p:nvSpPr>
        <p:spPr>
          <a:xfrm>
            <a:off x="450574" y="3282851"/>
            <a:ext cx="2926080"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Only true flying mammal</a:t>
            </a:r>
          </a:p>
        </p:txBody>
      </p:sp>
      <p:sp>
        <p:nvSpPr>
          <p:cNvPr id="31" name="TextBox 30">
            <a:extLst>
              <a:ext uri="{FF2B5EF4-FFF2-40B4-BE49-F238E27FC236}">
                <a16:creationId xmlns:a16="http://schemas.microsoft.com/office/drawing/2014/main" id="{19607765-0B58-4D4C-9F54-6F345B341304}"/>
              </a:ext>
            </a:extLst>
          </p:cNvPr>
          <p:cNvSpPr txBox="1"/>
          <p:nvPr/>
        </p:nvSpPr>
        <p:spPr>
          <a:xfrm>
            <a:off x="450574" y="5659021"/>
            <a:ext cx="3958589"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Have fur, skin and are warm blooded</a:t>
            </a:r>
          </a:p>
        </p:txBody>
      </p:sp>
      <p:sp>
        <p:nvSpPr>
          <p:cNvPr id="32" name="TextBox 31">
            <a:extLst>
              <a:ext uri="{FF2B5EF4-FFF2-40B4-BE49-F238E27FC236}">
                <a16:creationId xmlns:a16="http://schemas.microsoft.com/office/drawing/2014/main" id="{1DDAEA68-A160-BC4D-AA3A-449EB4D7E23C}"/>
              </a:ext>
            </a:extLst>
          </p:cNvPr>
          <p:cNvSpPr txBox="1"/>
          <p:nvPr/>
        </p:nvSpPr>
        <p:spPr>
          <a:xfrm>
            <a:off x="4701707" y="3282851"/>
            <a:ext cx="2926080"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Give birth to live young</a:t>
            </a:r>
          </a:p>
        </p:txBody>
      </p:sp>
      <p:sp>
        <p:nvSpPr>
          <p:cNvPr id="33" name="TextBox 32">
            <a:extLst>
              <a:ext uri="{FF2B5EF4-FFF2-40B4-BE49-F238E27FC236}">
                <a16:creationId xmlns:a16="http://schemas.microsoft.com/office/drawing/2014/main" id="{C4C823D2-1DF0-384F-9BCF-6C372083D115}"/>
              </a:ext>
            </a:extLst>
          </p:cNvPr>
          <p:cNvSpPr txBox="1"/>
          <p:nvPr/>
        </p:nvSpPr>
        <p:spPr>
          <a:xfrm>
            <a:off x="4701707" y="5659021"/>
            <a:ext cx="2926080"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Suckle young with milk</a:t>
            </a:r>
          </a:p>
        </p:txBody>
      </p:sp>
      <p:sp>
        <p:nvSpPr>
          <p:cNvPr id="13" name="TextBox 12">
            <a:extLst>
              <a:ext uri="{FF2B5EF4-FFF2-40B4-BE49-F238E27FC236}">
                <a16:creationId xmlns:a16="http://schemas.microsoft.com/office/drawing/2014/main" id="{0ADB226C-AE61-F941-B4EC-2B70FA2C1D40}"/>
              </a:ext>
            </a:extLst>
          </p:cNvPr>
          <p:cNvSpPr txBox="1"/>
          <p:nvPr/>
        </p:nvSpPr>
        <p:spPr>
          <a:xfrm>
            <a:off x="4182256" y="6006062"/>
            <a:ext cx="4478039" cy="200055"/>
          </a:xfrm>
          <a:prstGeom prst="rect">
            <a:avLst/>
          </a:prstGeom>
          <a:noFill/>
        </p:spPr>
        <p:txBody>
          <a:bodyPr wrap="square" rtlCol="0">
            <a:spAutoFit/>
          </a:bodyPr>
          <a:lstStyle/>
          <a:p>
            <a:pPr algn="r"/>
            <a:r>
              <a:rPr lang="en-US" sz="700" dirty="0"/>
              <a:t>PHOTOS: (Left-top) Michael </a:t>
            </a:r>
            <a:r>
              <a:rPr lang="en-US" sz="700" dirty="0" err="1"/>
              <a:t>Pennay</a:t>
            </a:r>
            <a:r>
              <a:rPr lang="en-US" sz="700" dirty="0"/>
              <a:t>, (Left-bottom) Les Hall, (Right-both) Nick </a:t>
            </a:r>
            <a:r>
              <a:rPr lang="en-US" sz="700" dirty="0" err="1"/>
              <a:t>Edards</a:t>
            </a:r>
            <a:endParaRPr lang="en-US" sz="700" dirty="0"/>
          </a:p>
        </p:txBody>
      </p:sp>
    </p:spTree>
    <p:extLst>
      <p:ext uri="{BB962C8B-B14F-4D97-AF65-F5344CB8AC3E}">
        <p14:creationId xmlns:p14="http://schemas.microsoft.com/office/powerpoint/2010/main" val="181574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C02C-FC63-BB40-AA6A-8C655AA4BC27}"/>
              </a:ext>
            </a:extLst>
          </p:cNvPr>
          <p:cNvSpPr>
            <a:spLocks noGrp="1"/>
          </p:cNvSpPr>
          <p:nvPr>
            <p:ph type="title"/>
          </p:nvPr>
        </p:nvSpPr>
        <p:spPr/>
        <p:txBody>
          <a:bodyPr/>
          <a:lstStyle/>
          <a:p>
            <a:r>
              <a:rPr lang="en-US" dirty="0"/>
              <a:t>All Bats are nocturnal</a:t>
            </a:r>
          </a:p>
        </p:txBody>
      </p:sp>
      <p:pic>
        <p:nvPicPr>
          <p:cNvPr id="10" name="Content Placeholder 9">
            <a:extLst>
              <a:ext uri="{FF2B5EF4-FFF2-40B4-BE49-F238E27FC236}">
                <a16:creationId xmlns:a16="http://schemas.microsoft.com/office/drawing/2014/main" id="{3CD1445E-7D4A-0F44-AFB5-61E1F617136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434" r="-2"/>
          <a:stretch/>
        </p:blipFill>
        <p:spPr>
          <a:xfrm>
            <a:off x="483392" y="3813796"/>
            <a:ext cx="3958589" cy="2162175"/>
          </a:xfrm>
        </p:spPr>
      </p:pic>
      <p:sp>
        <p:nvSpPr>
          <p:cNvPr id="4" name="Footer Placeholder 3">
            <a:extLst>
              <a:ext uri="{FF2B5EF4-FFF2-40B4-BE49-F238E27FC236}">
                <a16:creationId xmlns:a16="http://schemas.microsoft.com/office/drawing/2014/main" id="{3FD2F835-ADBC-294A-9278-9CB129002502}"/>
              </a:ext>
            </a:extLst>
          </p:cNvPr>
          <p:cNvSpPr>
            <a:spLocks noGrp="1"/>
          </p:cNvSpPr>
          <p:nvPr>
            <p:ph type="ftr" sz="quarter" idx="11"/>
          </p:nvPr>
        </p:nvSpPr>
        <p:spPr/>
        <p:txBody>
          <a:bodyPr/>
          <a:lstStyle/>
          <a:p>
            <a:r>
              <a:rPr lang="en-US"/>
              <a:t>Burnett Mary Micro-bat Education Kit</a:t>
            </a:r>
          </a:p>
        </p:txBody>
      </p:sp>
      <p:sp>
        <p:nvSpPr>
          <p:cNvPr id="5" name="Slide Number Placeholder 4">
            <a:extLst>
              <a:ext uri="{FF2B5EF4-FFF2-40B4-BE49-F238E27FC236}">
                <a16:creationId xmlns:a16="http://schemas.microsoft.com/office/drawing/2014/main" id="{89553E4F-D774-F549-B44E-281573DCA771}"/>
              </a:ext>
            </a:extLst>
          </p:cNvPr>
          <p:cNvSpPr>
            <a:spLocks noGrp="1"/>
          </p:cNvSpPr>
          <p:nvPr>
            <p:ph type="sldNum" sz="quarter" idx="12"/>
          </p:nvPr>
        </p:nvSpPr>
        <p:spPr/>
        <p:txBody>
          <a:bodyPr/>
          <a:lstStyle/>
          <a:p>
            <a:fld id="{4EC2FE1A-1892-3F47-98DF-378A16AA5372}" type="slidenum">
              <a:rPr lang="en-US" smtClean="0"/>
              <a:t>4</a:t>
            </a:fld>
            <a:endParaRPr lang="en-US"/>
          </a:p>
        </p:txBody>
      </p:sp>
      <p:pic>
        <p:nvPicPr>
          <p:cNvPr id="14" name="Content Placeholder 13">
            <a:extLst>
              <a:ext uri="{FF2B5EF4-FFF2-40B4-BE49-F238E27FC236}">
                <a16:creationId xmlns:a16="http://schemas.microsoft.com/office/drawing/2014/main" id="{E17D8C4F-7BD7-BE4D-95D3-25CDCF73089E}"/>
              </a:ext>
            </a:extLst>
          </p:cNvPr>
          <p:cNvPicPr>
            <a:picLocks noGrp="1" noChangeAspect="1"/>
          </p:cNvPicPr>
          <p:nvPr>
            <p:ph idx="13"/>
          </p:nvPr>
        </p:nvPicPr>
        <p:blipFill rotWithShape="1">
          <a:blip r:embed="rId4" cstate="screen">
            <a:extLst>
              <a:ext uri="{28A0092B-C50C-407E-A947-70E740481C1C}">
                <a14:useLocalDpi xmlns:a14="http://schemas.microsoft.com/office/drawing/2010/main"/>
              </a:ext>
            </a:extLst>
          </a:blip>
          <a:srcRect r="-1"/>
          <a:stretch/>
        </p:blipFill>
        <p:spPr>
          <a:xfrm>
            <a:off x="483392" y="1463675"/>
            <a:ext cx="3958589" cy="2162175"/>
          </a:xfrm>
        </p:spPr>
      </p:pic>
      <p:pic>
        <p:nvPicPr>
          <p:cNvPr id="12" name="Content Placeholder 11">
            <a:extLst>
              <a:ext uri="{FF2B5EF4-FFF2-40B4-BE49-F238E27FC236}">
                <a16:creationId xmlns:a16="http://schemas.microsoft.com/office/drawing/2014/main" id="{9109BFE9-4F51-4849-9E44-28A76E8C9CE0}"/>
              </a:ext>
            </a:extLst>
          </p:cNvPr>
          <p:cNvPicPr>
            <a:picLocks noGrp="1" noChangeAspect="1"/>
          </p:cNvPicPr>
          <p:nvPr>
            <p:ph idx="14"/>
          </p:nvPr>
        </p:nvPicPr>
        <p:blipFill rotWithShape="1">
          <a:blip r:embed="rId5" cstate="screen">
            <a:extLst>
              <a:ext uri="{28A0092B-C50C-407E-A947-70E740481C1C}">
                <a14:useLocalDpi xmlns:a14="http://schemas.microsoft.com/office/drawing/2010/main"/>
              </a:ext>
            </a:extLst>
          </a:blip>
          <a:srcRect/>
          <a:stretch/>
        </p:blipFill>
        <p:spPr>
          <a:xfrm>
            <a:off x="4701707" y="1463675"/>
            <a:ext cx="3958588" cy="2162175"/>
          </a:xfrm>
        </p:spPr>
      </p:pic>
      <p:sp>
        <p:nvSpPr>
          <p:cNvPr id="8" name="Content Placeholder 7">
            <a:extLst>
              <a:ext uri="{FF2B5EF4-FFF2-40B4-BE49-F238E27FC236}">
                <a16:creationId xmlns:a16="http://schemas.microsoft.com/office/drawing/2014/main" id="{3CFDCF36-7B57-6245-BF4F-9CC5EC1E8F96}"/>
              </a:ext>
            </a:extLst>
          </p:cNvPr>
          <p:cNvSpPr>
            <a:spLocks noGrp="1"/>
          </p:cNvSpPr>
          <p:nvPr>
            <p:ph idx="15"/>
          </p:nvPr>
        </p:nvSpPr>
        <p:spPr/>
        <p:txBody>
          <a:bodyPr>
            <a:normAutofit/>
          </a:bodyPr>
          <a:lstStyle/>
          <a:p>
            <a:r>
              <a:rPr lang="en-US" sz="1600" dirty="0"/>
              <a:t>All bats sleep/rest during the day and feed at night</a:t>
            </a:r>
          </a:p>
          <a:p>
            <a:r>
              <a:rPr lang="en-US" sz="1600" dirty="0"/>
              <a:t>The hang upside-down in their roost during the day to save energy</a:t>
            </a:r>
          </a:p>
          <a:p>
            <a:r>
              <a:rPr lang="en-US" sz="1600" dirty="0"/>
              <a:t>There are fewer predators at night</a:t>
            </a:r>
          </a:p>
          <a:p>
            <a:r>
              <a:rPr lang="en-US" sz="1600" dirty="0"/>
              <a:t>Food is often more accessible at night</a:t>
            </a:r>
          </a:p>
        </p:txBody>
      </p:sp>
      <p:sp>
        <p:nvSpPr>
          <p:cNvPr id="9" name="TextBox 8">
            <a:extLst>
              <a:ext uri="{FF2B5EF4-FFF2-40B4-BE49-F238E27FC236}">
                <a16:creationId xmlns:a16="http://schemas.microsoft.com/office/drawing/2014/main" id="{C662F2BE-DF8A-3D40-9909-32FC8A5FD4E3}"/>
              </a:ext>
            </a:extLst>
          </p:cNvPr>
          <p:cNvSpPr txBox="1"/>
          <p:nvPr/>
        </p:nvSpPr>
        <p:spPr>
          <a:xfrm>
            <a:off x="4182256" y="6006062"/>
            <a:ext cx="4478039" cy="200055"/>
          </a:xfrm>
          <a:prstGeom prst="rect">
            <a:avLst/>
          </a:prstGeom>
          <a:noFill/>
        </p:spPr>
        <p:txBody>
          <a:bodyPr wrap="square" rtlCol="0">
            <a:spAutoFit/>
          </a:bodyPr>
          <a:lstStyle/>
          <a:p>
            <a:pPr algn="r"/>
            <a:r>
              <a:rPr lang="en-US" sz="700" dirty="0"/>
              <a:t>PHOTOS: (Top) Les Hall, (Bottom) Michael </a:t>
            </a:r>
            <a:r>
              <a:rPr lang="en-US" sz="700" dirty="0" err="1"/>
              <a:t>Pennay</a:t>
            </a:r>
            <a:endParaRPr lang="en-US" sz="700" dirty="0"/>
          </a:p>
        </p:txBody>
      </p:sp>
    </p:spTree>
    <p:extLst>
      <p:ext uri="{BB962C8B-B14F-4D97-AF65-F5344CB8AC3E}">
        <p14:creationId xmlns:p14="http://schemas.microsoft.com/office/powerpoint/2010/main" val="302249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3">
            <a:extLst>
              <a:ext uri="{FF2B5EF4-FFF2-40B4-BE49-F238E27FC236}">
                <a16:creationId xmlns:a16="http://schemas.microsoft.com/office/drawing/2014/main" id="{E9B0EF44-4DF5-984C-B9AE-EFCD500C94E2}"/>
              </a:ext>
            </a:extLst>
          </p:cNvPr>
          <p:cNvPicPr>
            <a:picLocks noGrp="1" noChangeAspect="1"/>
          </p:cNvPicPr>
          <p:nvPr>
            <p:ph idx="13"/>
          </p:nvPr>
        </p:nvPicPr>
        <p:blipFill rotWithShape="1">
          <a:blip r:embed="rId3" cstate="screen">
            <a:extLst>
              <a:ext uri="{28A0092B-C50C-407E-A947-70E740481C1C}">
                <a14:useLocalDpi xmlns:a14="http://schemas.microsoft.com/office/drawing/2010/main"/>
              </a:ext>
            </a:extLst>
          </a:blip>
          <a:srcRect/>
          <a:stretch/>
        </p:blipFill>
        <p:spPr>
          <a:xfrm>
            <a:off x="4705287" y="1458913"/>
            <a:ext cx="3955008" cy="2162175"/>
          </a:xfrm>
        </p:spPr>
      </p:pic>
      <p:sp>
        <p:nvSpPr>
          <p:cNvPr id="18" name="TextBox 17">
            <a:extLst>
              <a:ext uri="{FF2B5EF4-FFF2-40B4-BE49-F238E27FC236}">
                <a16:creationId xmlns:a16="http://schemas.microsoft.com/office/drawing/2014/main" id="{3055ED74-7031-F446-AC07-8CB75288A8C7}"/>
              </a:ext>
            </a:extLst>
          </p:cNvPr>
          <p:cNvSpPr txBox="1"/>
          <p:nvPr/>
        </p:nvSpPr>
        <p:spPr>
          <a:xfrm>
            <a:off x="4705287" y="3282851"/>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Some eat small frogs, fish and reptiles</a:t>
            </a:r>
          </a:p>
        </p:txBody>
      </p:sp>
      <p:sp>
        <p:nvSpPr>
          <p:cNvPr id="2" name="Title 1">
            <a:extLst>
              <a:ext uri="{FF2B5EF4-FFF2-40B4-BE49-F238E27FC236}">
                <a16:creationId xmlns:a16="http://schemas.microsoft.com/office/drawing/2014/main" id="{FF725FDC-3B73-754A-987A-698CC3AAE036}"/>
              </a:ext>
            </a:extLst>
          </p:cNvPr>
          <p:cNvSpPr>
            <a:spLocks noGrp="1"/>
          </p:cNvSpPr>
          <p:nvPr>
            <p:ph type="title"/>
          </p:nvPr>
        </p:nvSpPr>
        <p:spPr/>
        <p:txBody>
          <a:bodyPr/>
          <a:lstStyle/>
          <a:p>
            <a:r>
              <a:rPr lang="en-US" dirty="0"/>
              <a:t>A Micro-bat’s Diet</a:t>
            </a:r>
          </a:p>
        </p:txBody>
      </p:sp>
      <p:sp>
        <p:nvSpPr>
          <p:cNvPr id="4" name="Footer Placeholder 3">
            <a:extLst>
              <a:ext uri="{FF2B5EF4-FFF2-40B4-BE49-F238E27FC236}">
                <a16:creationId xmlns:a16="http://schemas.microsoft.com/office/drawing/2014/main" id="{7574424D-BED3-8046-AAD6-792956640CFA}"/>
              </a:ext>
            </a:extLst>
          </p:cNvPr>
          <p:cNvSpPr>
            <a:spLocks noGrp="1"/>
          </p:cNvSpPr>
          <p:nvPr>
            <p:ph type="ftr" sz="quarter" idx="11"/>
          </p:nvPr>
        </p:nvSpPr>
        <p:spPr/>
        <p:txBody>
          <a:bodyPr/>
          <a:lstStyle/>
          <a:p>
            <a:r>
              <a:rPr lang="en-US"/>
              <a:t>Burnett Mary Micro-bat Education Kit</a:t>
            </a:r>
          </a:p>
        </p:txBody>
      </p:sp>
      <p:sp>
        <p:nvSpPr>
          <p:cNvPr id="5" name="Slide Number Placeholder 4">
            <a:extLst>
              <a:ext uri="{FF2B5EF4-FFF2-40B4-BE49-F238E27FC236}">
                <a16:creationId xmlns:a16="http://schemas.microsoft.com/office/drawing/2014/main" id="{EDF35FB6-C06A-F44B-A219-2E2DBC90B195}"/>
              </a:ext>
            </a:extLst>
          </p:cNvPr>
          <p:cNvSpPr>
            <a:spLocks noGrp="1"/>
          </p:cNvSpPr>
          <p:nvPr>
            <p:ph type="sldNum" sz="quarter" idx="12"/>
          </p:nvPr>
        </p:nvSpPr>
        <p:spPr/>
        <p:txBody>
          <a:bodyPr/>
          <a:lstStyle/>
          <a:p>
            <a:fld id="{4EC2FE1A-1892-3F47-98DF-378A16AA5372}" type="slidenum">
              <a:rPr lang="en-US" smtClean="0"/>
              <a:t>5</a:t>
            </a:fld>
            <a:endParaRPr lang="en-US"/>
          </a:p>
        </p:txBody>
      </p:sp>
      <p:pic>
        <p:nvPicPr>
          <p:cNvPr id="20" name="Content Placeholder 19">
            <a:extLst>
              <a:ext uri="{FF2B5EF4-FFF2-40B4-BE49-F238E27FC236}">
                <a16:creationId xmlns:a16="http://schemas.microsoft.com/office/drawing/2014/main" id="{EBD6A89E-4661-F94E-924D-15C6A9BF76D5}"/>
              </a:ext>
            </a:extLst>
          </p:cNvPr>
          <p:cNvPicPr>
            <a:picLocks noGrp="1" noChangeAspect="1"/>
          </p:cNvPicPr>
          <p:nvPr>
            <p:ph idx="14"/>
          </p:nvPr>
        </p:nvPicPr>
        <p:blipFill rotWithShape="1">
          <a:blip r:embed="rId4" cstate="screen">
            <a:extLst>
              <a:ext uri="{28A0092B-C50C-407E-A947-70E740481C1C}">
                <a14:useLocalDpi xmlns:a14="http://schemas.microsoft.com/office/drawing/2010/main"/>
              </a:ext>
            </a:extLst>
          </a:blip>
          <a:srcRect/>
          <a:stretch/>
        </p:blipFill>
        <p:spPr>
          <a:xfrm>
            <a:off x="4705288" y="3836184"/>
            <a:ext cx="3958588" cy="2162175"/>
          </a:xfrm>
        </p:spPr>
      </p:pic>
      <p:pic>
        <p:nvPicPr>
          <p:cNvPr id="23" name="Content Placeholder 22">
            <a:extLst>
              <a:ext uri="{FF2B5EF4-FFF2-40B4-BE49-F238E27FC236}">
                <a16:creationId xmlns:a16="http://schemas.microsoft.com/office/drawing/2014/main" id="{0E79D3F9-2124-5F4D-9DEB-954A600EA1CE}"/>
              </a:ext>
            </a:extLst>
          </p:cNvPr>
          <p:cNvPicPr>
            <a:picLocks noGrp="1" noChangeAspect="1"/>
          </p:cNvPicPr>
          <p:nvPr>
            <p:ph idx="15"/>
          </p:nvPr>
        </p:nvPicPr>
        <p:blipFill rotWithShape="1">
          <a:blip r:embed="rId5" cstate="print">
            <a:extLst>
              <a:ext uri="{28A0092B-C50C-407E-A947-70E740481C1C}">
                <a14:useLocalDpi xmlns:a14="http://schemas.microsoft.com/office/drawing/2010/main"/>
              </a:ext>
            </a:extLst>
          </a:blip>
          <a:srcRect/>
          <a:stretch/>
        </p:blipFill>
        <p:spPr>
          <a:xfrm>
            <a:off x="450573" y="3835400"/>
            <a:ext cx="3958587" cy="2162175"/>
          </a:xfrm>
        </p:spPr>
      </p:pic>
      <p:pic>
        <p:nvPicPr>
          <p:cNvPr id="28" name="Content Placeholder 27">
            <a:extLst>
              <a:ext uri="{FF2B5EF4-FFF2-40B4-BE49-F238E27FC236}">
                <a16:creationId xmlns:a16="http://schemas.microsoft.com/office/drawing/2014/main" id="{F4168EE2-92CF-1642-8C24-D6E01E70B38A}"/>
              </a:ext>
            </a:extLst>
          </p:cNvPr>
          <p:cNvPicPr>
            <a:picLocks noGrp="1" noChangeAspect="1"/>
          </p:cNvPicPr>
          <p:nvPr>
            <p:ph idx="1"/>
          </p:nvPr>
        </p:nvPicPr>
        <p:blipFill rotWithShape="1">
          <a:blip r:embed="rId6" cstate="screen">
            <a:extLst>
              <a:ext uri="{28A0092B-C50C-407E-A947-70E740481C1C}">
                <a14:useLocalDpi xmlns:a14="http://schemas.microsoft.com/office/drawing/2010/main"/>
              </a:ext>
            </a:extLst>
          </a:blip>
          <a:srcRect/>
          <a:stretch/>
        </p:blipFill>
        <p:spPr>
          <a:xfrm>
            <a:off x="450572" y="1463675"/>
            <a:ext cx="3958588" cy="2162175"/>
          </a:xfrm>
        </p:spPr>
      </p:pic>
      <p:sp>
        <p:nvSpPr>
          <p:cNvPr id="17" name="TextBox 16">
            <a:extLst>
              <a:ext uri="{FF2B5EF4-FFF2-40B4-BE49-F238E27FC236}">
                <a16:creationId xmlns:a16="http://schemas.microsoft.com/office/drawing/2014/main" id="{E75F44EF-17DD-E542-A1F4-C47C4585AB85}"/>
              </a:ext>
            </a:extLst>
          </p:cNvPr>
          <p:cNvSpPr txBox="1"/>
          <p:nvPr/>
        </p:nvSpPr>
        <p:spPr>
          <a:xfrm>
            <a:off x="450573" y="3282851"/>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Mosquitoes and other flying insects</a:t>
            </a:r>
          </a:p>
        </p:txBody>
      </p:sp>
      <p:sp>
        <p:nvSpPr>
          <p:cNvPr id="21" name="TextBox 20">
            <a:extLst>
              <a:ext uri="{FF2B5EF4-FFF2-40B4-BE49-F238E27FC236}">
                <a16:creationId xmlns:a16="http://schemas.microsoft.com/office/drawing/2014/main" id="{18F8EE1C-A64A-E740-B603-705F28D7C3D7}"/>
              </a:ext>
            </a:extLst>
          </p:cNvPr>
          <p:cNvSpPr txBox="1"/>
          <p:nvPr/>
        </p:nvSpPr>
        <p:spPr>
          <a:xfrm>
            <a:off x="4705287" y="5658492"/>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Vampire bats drink blood</a:t>
            </a:r>
          </a:p>
        </p:txBody>
      </p:sp>
      <p:sp>
        <p:nvSpPr>
          <p:cNvPr id="24" name="TextBox 23">
            <a:extLst>
              <a:ext uri="{FF2B5EF4-FFF2-40B4-BE49-F238E27FC236}">
                <a16:creationId xmlns:a16="http://schemas.microsoft.com/office/drawing/2014/main" id="{7A4EB165-B09C-CE42-999B-240FB26C8E7B}"/>
              </a:ext>
            </a:extLst>
          </p:cNvPr>
          <p:cNvSpPr txBox="1"/>
          <p:nvPr/>
        </p:nvSpPr>
        <p:spPr>
          <a:xfrm>
            <a:off x="450573" y="5655846"/>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Non-flying insects</a:t>
            </a:r>
          </a:p>
        </p:txBody>
      </p:sp>
      <p:sp>
        <p:nvSpPr>
          <p:cNvPr id="32" name="TextBox 31">
            <a:extLst>
              <a:ext uri="{FF2B5EF4-FFF2-40B4-BE49-F238E27FC236}">
                <a16:creationId xmlns:a16="http://schemas.microsoft.com/office/drawing/2014/main" id="{10540B24-238A-284E-A191-46AF1D359EBC}"/>
              </a:ext>
            </a:extLst>
          </p:cNvPr>
          <p:cNvSpPr txBox="1"/>
          <p:nvPr/>
        </p:nvSpPr>
        <p:spPr>
          <a:xfrm>
            <a:off x="7640595" y="3846499"/>
            <a:ext cx="1023279" cy="600164"/>
          </a:xfrm>
          <a:prstGeom prst="rect">
            <a:avLst/>
          </a:prstGeom>
          <a:noFill/>
        </p:spPr>
        <p:txBody>
          <a:bodyPr wrap="square" rtlCol="0">
            <a:spAutoFit/>
          </a:bodyPr>
          <a:lstStyle/>
          <a:p>
            <a:r>
              <a:rPr lang="en-US" sz="1100" dirty="0">
                <a:solidFill>
                  <a:schemeClr val="bg1"/>
                </a:solidFill>
              </a:rPr>
              <a:t>There are no </a:t>
            </a:r>
          </a:p>
          <a:p>
            <a:r>
              <a:rPr lang="en-US" sz="1100" dirty="0">
                <a:solidFill>
                  <a:schemeClr val="bg1"/>
                </a:solidFill>
              </a:rPr>
              <a:t>Vampire bats </a:t>
            </a:r>
          </a:p>
          <a:p>
            <a:r>
              <a:rPr lang="en-US" sz="1100" dirty="0">
                <a:solidFill>
                  <a:schemeClr val="bg1"/>
                </a:solidFill>
              </a:rPr>
              <a:t>in Australia</a:t>
            </a:r>
          </a:p>
        </p:txBody>
      </p:sp>
      <p:sp>
        <p:nvSpPr>
          <p:cNvPr id="14" name="TextBox 13">
            <a:extLst>
              <a:ext uri="{FF2B5EF4-FFF2-40B4-BE49-F238E27FC236}">
                <a16:creationId xmlns:a16="http://schemas.microsoft.com/office/drawing/2014/main" id="{6AD42D94-9C25-144B-95AC-54C88C6E6712}"/>
              </a:ext>
            </a:extLst>
          </p:cNvPr>
          <p:cNvSpPr txBox="1"/>
          <p:nvPr/>
        </p:nvSpPr>
        <p:spPr>
          <a:xfrm>
            <a:off x="2615784" y="6006062"/>
            <a:ext cx="6044512" cy="200055"/>
          </a:xfrm>
          <a:prstGeom prst="rect">
            <a:avLst/>
          </a:prstGeom>
          <a:noFill/>
        </p:spPr>
        <p:txBody>
          <a:bodyPr wrap="square" rtlCol="0">
            <a:spAutoFit/>
          </a:bodyPr>
          <a:lstStyle/>
          <a:p>
            <a:pPr algn="r"/>
            <a:r>
              <a:rPr lang="en-US" sz="700" dirty="0"/>
              <a:t>PHOTOS: (Left-top) JJ Harrison/Wikipedia, (Left-bottom) </a:t>
            </a:r>
            <a:r>
              <a:rPr lang="en-US" sz="700" dirty="0" err="1"/>
              <a:t>www.reed.edu</a:t>
            </a:r>
            <a:r>
              <a:rPr lang="en-US" sz="700" dirty="0"/>
              <a:t>, (Right-top) Stock Images, (Right-bottom) Bruce Dale/National Geographic</a:t>
            </a:r>
          </a:p>
        </p:txBody>
      </p:sp>
    </p:spTree>
    <p:extLst>
      <p:ext uri="{BB962C8B-B14F-4D97-AF65-F5344CB8AC3E}">
        <p14:creationId xmlns:p14="http://schemas.microsoft.com/office/powerpoint/2010/main" val="269157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2B31-E4E4-234D-A3D6-50E64119AF1E}"/>
              </a:ext>
            </a:extLst>
          </p:cNvPr>
          <p:cNvSpPr>
            <a:spLocks noGrp="1"/>
          </p:cNvSpPr>
          <p:nvPr>
            <p:ph type="title"/>
          </p:nvPr>
        </p:nvSpPr>
        <p:spPr/>
        <p:txBody>
          <a:bodyPr/>
          <a:lstStyle/>
          <a:p>
            <a:r>
              <a:rPr lang="en-US" dirty="0"/>
              <a:t>Seeing in the dark</a:t>
            </a:r>
          </a:p>
        </p:txBody>
      </p:sp>
      <p:pic>
        <p:nvPicPr>
          <p:cNvPr id="10" name="Content Placeholder 9">
            <a:extLst>
              <a:ext uri="{FF2B5EF4-FFF2-40B4-BE49-F238E27FC236}">
                <a16:creationId xmlns:a16="http://schemas.microsoft.com/office/drawing/2014/main" id="{D47BEB60-8E40-3340-8F94-449E832622B2}"/>
              </a:ext>
            </a:extLst>
          </p:cNvPr>
          <p:cNvPicPr>
            <a:picLocks noGrp="1" noChangeAspect="1"/>
          </p:cNvPicPr>
          <p:nvPr>
            <p:ph idx="1"/>
          </p:nvPr>
        </p:nvPicPr>
        <p:blipFill>
          <a:blip r:embed="rId3"/>
          <a:stretch>
            <a:fillRect/>
          </a:stretch>
        </p:blipFill>
        <p:spPr>
          <a:xfrm>
            <a:off x="1695620" y="2681171"/>
            <a:ext cx="5719631" cy="3841975"/>
          </a:xfrm>
        </p:spPr>
      </p:pic>
      <p:sp>
        <p:nvSpPr>
          <p:cNvPr id="4" name="Footer Placeholder 3">
            <a:extLst>
              <a:ext uri="{FF2B5EF4-FFF2-40B4-BE49-F238E27FC236}">
                <a16:creationId xmlns:a16="http://schemas.microsoft.com/office/drawing/2014/main" id="{F9111C65-55E2-D447-A23B-D2D429B0AA96}"/>
              </a:ext>
            </a:extLst>
          </p:cNvPr>
          <p:cNvSpPr>
            <a:spLocks noGrp="1"/>
          </p:cNvSpPr>
          <p:nvPr>
            <p:ph type="ftr" sz="quarter" idx="11"/>
          </p:nvPr>
        </p:nvSpPr>
        <p:spPr/>
        <p:txBody>
          <a:bodyPr/>
          <a:lstStyle/>
          <a:p>
            <a:r>
              <a:rPr lang="en-US"/>
              <a:t>Burnett Mary Micro-bat Education Kit</a:t>
            </a:r>
            <a:endParaRPr lang="en-US" dirty="0"/>
          </a:p>
        </p:txBody>
      </p:sp>
      <p:sp>
        <p:nvSpPr>
          <p:cNvPr id="5" name="Slide Number Placeholder 4">
            <a:extLst>
              <a:ext uri="{FF2B5EF4-FFF2-40B4-BE49-F238E27FC236}">
                <a16:creationId xmlns:a16="http://schemas.microsoft.com/office/drawing/2014/main" id="{D1F1FD58-732A-1542-8BA9-89320B077729}"/>
              </a:ext>
            </a:extLst>
          </p:cNvPr>
          <p:cNvSpPr>
            <a:spLocks noGrp="1"/>
          </p:cNvSpPr>
          <p:nvPr>
            <p:ph type="sldNum" sz="quarter" idx="12"/>
          </p:nvPr>
        </p:nvSpPr>
        <p:spPr/>
        <p:txBody>
          <a:bodyPr/>
          <a:lstStyle/>
          <a:p>
            <a:fld id="{4EC2FE1A-1892-3F47-98DF-378A16AA5372}" type="slidenum">
              <a:rPr lang="en-US" smtClean="0"/>
              <a:t>6</a:t>
            </a:fld>
            <a:endParaRPr lang="en-US"/>
          </a:p>
        </p:txBody>
      </p:sp>
      <p:sp>
        <p:nvSpPr>
          <p:cNvPr id="6" name="Content Placeholder 5">
            <a:extLst>
              <a:ext uri="{FF2B5EF4-FFF2-40B4-BE49-F238E27FC236}">
                <a16:creationId xmlns:a16="http://schemas.microsoft.com/office/drawing/2014/main" id="{E19125CA-451B-0D45-B2ED-E28766055022}"/>
              </a:ext>
            </a:extLst>
          </p:cNvPr>
          <p:cNvSpPr>
            <a:spLocks noGrp="1"/>
          </p:cNvSpPr>
          <p:nvPr>
            <p:ph idx="13"/>
          </p:nvPr>
        </p:nvSpPr>
        <p:spPr>
          <a:xfrm>
            <a:off x="450575" y="1461758"/>
            <a:ext cx="3958588" cy="1219413"/>
          </a:xfrm>
        </p:spPr>
        <p:txBody>
          <a:bodyPr/>
          <a:lstStyle/>
          <a:p>
            <a:pPr marL="0" indent="0">
              <a:buNone/>
            </a:pPr>
            <a:r>
              <a:rPr lang="en-AU" dirty="0"/>
              <a:t>Micro-bats do not rely on sight to find food. Instead they use a form of radar called </a:t>
            </a:r>
            <a:r>
              <a:rPr lang="en-AU" b="1" dirty="0"/>
              <a:t>ECHOLOCATION</a:t>
            </a:r>
            <a:r>
              <a:rPr lang="en-AU" dirty="0"/>
              <a:t>. </a:t>
            </a:r>
          </a:p>
          <a:p>
            <a:endParaRPr lang="en-US" dirty="0"/>
          </a:p>
        </p:txBody>
      </p:sp>
      <p:sp>
        <p:nvSpPr>
          <p:cNvPr id="8" name="Content Placeholder 7">
            <a:extLst>
              <a:ext uri="{FF2B5EF4-FFF2-40B4-BE49-F238E27FC236}">
                <a16:creationId xmlns:a16="http://schemas.microsoft.com/office/drawing/2014/main" id="{C9AADFD2-6E97-2740-A57B-F7273D249375}"/>
              </a:ext>
            </a:extLst>
          </p:cNvPr>
          <p:cNvSpPr>
            <a:spLocks noGrp="1"/>
          </p:cNvSpPr>
          <p:nvPr>
            <p:ph idx="15"/>
          </p:nvPr>
        </p:nvSpPr>
        <p:spPr>
          <a:xfrm>
            <a:off x="4701707" y="1464366"/>
            <a:ext cx="3958588" cy="1219413"/>
          </a:xfrm>
        </p:spPr>
        <p:txBody>
          <a:bodyPr/>
          <a:lstStyle/>
          <a:p>
            <a:pPr marL="0" indent="0">
              <a:buNone/>
            </a:pPr>
            <a:r>
              <a:rPr lang="en-AU" dirty="0"/>
              <a:t>Micro-bats use echolocation to find their food and their surroundings by bouncing sound waves off objects and listening to the echo. </a:t>
            </a:r>
            <a:endParaRPr lang="en-US" dirty="0"/>
          </a:p>
        </p:txBody>
      </p:sp>
      <p:sp>
        <p:nvSpPr>
          <p:cNvPr id="9" name="TextBox 8">
            <a:extLst>
              <a:ext uri="{FF2B5EF4-FFF2-40B4-BE49-F238E27FC236}">
                <a16:creationId xmlns:a16="http://schemas.microsoft.com/office/drawing/2014/main" id="{72C00C87-8ADC-8D47-BB8F-A7F46D999134}"/>
              </a:ext>
            </a:extLst>
          </p:cNvPr>
          <p:cNvSpPr txBox="1"/>
          <p:nvPr/>
        </p:nvSpPr>
        <p:spPr>
          <a:xfrm>
            <a:off x="4182256" y="6006062"/>
            <a:ext cx="4478039" cy="200055"/>
          </a:xfrm>
          <a:prstGeom prst="rect">
            <a:avLst/>
          </a:prstGeom>
          <a:noFill/>
        </p:spPr>
        <p:txBody>
          <a:bodyPr wrap="square" rtlCol="0">
            <a:spAutoFit/>
          </a:bodyPr>
          <a:lstStyle/>
          <a:p>
            <a:pPr algn="r"/>
            <a:r>
              <a:rPr lang="en-US" sz="700" dirty="0"/>
              <a:t>DIAGRAM: Kelly Coleman/PeeKdesigns</a:t>
            </a:r>
          </a:p>
        </p:txBody>
      </p:sp>
    </p:spTree>
    <p:extLst>
      <p:ext uri="{BB962C8B-B14F-4D97-AF65-F5344CB8AC3E}">
        <p14:creationId xmlns:p14="http://schemas.microsoft.com/office/powerpoint/2010/main" val="66183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FC03-EC4C-9643-A5F7-556A6C342AFE}"/>
              </a:ext>
            </a:extLst>
          </p:cNvPr>
          <p:cNvSpPr>
            <a:spLocks noGrp="1"/>
          </p:cNvSpPr>
          <p:nvPr>
            <p:ph type="title"/>
          </p:nvPr>
        </p:nvSpPr>
        <p:spPr/>
        <p:txBody>
          <a:bodyPr/>
          <a:lstStyle/>
          <a:p>
            <a:r>
              <a:rPr lang="en-US" dirty="0"/>
              <a:t>There’s no place like home</a:t>
            </a:r>
          </a:p>
        </p:txBody>
      </p:sp>
      <p:pic>
        <p:nvPicPr>
          <p:cNvPr id="10" name="Content Placeholder 9">
            <a:extLst>
              <a:ext uri="{FF2B5EF4-FFF2-40B4-BE49-F238E27FC236}">
                <a16:creationId xmlns:a16="http://schemas.microsoft.com/office/drawing/2014/main" id="{4AFC84D3-EDF8-6243-A906-4619C9ADA03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0576" y="1463675"/>
            <a:ext cx="3958588" cy="2162175"/>
          </a:xfrm>
        </p:spPr>
      </p:pic>
      <p:sp>
        <p:nvSpPr>
          <p:cNvPr id="4" name="Footer Placeholder 3">
            <a:extLst>
              <a:ext uri="{FF2B5EF4-FFF2-40B4-BE49-F238E27FC236}">
                <a16:creationId xmlns:a16="http://schemas.microsoft.com/office/drawing/2014/main" id="{4C3A7474-D9CE-3A45-A29F-F350A28587ED}"/>
              </a:ext>
            </a:extLst>
          </p:cNvPr>
          <p:cNvSpPr>
            <a:spLocks noGrp="1"/>
          </p:cNvSpPr>
          <p:nvPr>
            <p:ph type="ftr" sz="quarter" idx="11"/>
          </p:nvPr>
        </p:nvSpPr>
        <p:spPr/>
        <p:txBody>
          <a:bodyPr/>
          <a:lstStyle/>
          <a:p>
            <a:r>
              <a:rPr lang="en-US"/>
              <a:t>Burnett Mary Micro-bat Education Kit</a:t>
            </a:r>
          </a:p>
        </p:txBody>
      </p:sp>
      <p:sp>
        <p:nvSpPr>
          <p:cNvPr id="5" name="Slide Number Placeholder 4">
            <a:extLst>
              <a:ext uri="{FF2B5EF4-FFF2-40B4-BE49-F238E27FC236}">
                <a16:creationId xmlns:a16="http://schemas.microsoft.com/office/drawing/2014/main" id="{AD9325EA-4091-0548-8EE9-8F1236868DAB}"/>
              </a:ext>
            </a:extLst>
          </p:cNvPr>
          <p:cNvSpPr>
            <a:spLocks noGrp="1"/>
          </p:cNvSpPr>
          <p:nvPr>
            <p:ph type="sldNum" sz="quarter" idx="12"/>
          </p:nvPr>
        </p:nvSpPr>
        <p:spPr/>
        <p:txBody>
          <a:bodyPr/>
          <a:lstStyle/>
          <a:p>
            <a:fld id="{4EC2FE1A-1892-3F47-98DF-378A16AA5372}" type="slidenum">
              <a:rPr lang="en-US" smtClean="0"/>
              <a:t>7</a:t>
            </a:fld>
            <a:endParaRPr lang="en-US"/>
          </a:p>
        </p:txBody>
      </p:sp>
      <p:pic>
        <p:nvPicPr>
          <p:cNvPr id="18" name="Content Placeholder 17">
            <a:extLst>
              <a:ext uri="{FF2B5EF4-FFF2-40B4-BE49-F238E27FC236}">
                <a16:creationId xmlns:a16="http://schemas.microsoft.com/office/drawing/2014/main" id="{FA8C9418-4BE8-6F4C-8FC5-C288BC898C8D}"/>
              </a:ext>
            </a:extLst>
          </p:cNvPr>
          <p:cNvPicPr>
            <a:picLocks noGrp="1" noChangeAspect="1"/>
          </p:cNvPicPr>
          <p:nvPr>
            <p:ph idx="13"/>
          </p:nvPr>
        </p:nvPicPr>
        <p:blipFill rotWithShape="1">
          <a:blip r:embed="rId4" cstate="screen">
            <a:extLst>
              <a:ext uri="{28A0092B-C50C-407E-A947-70E740481C1C}">
                <a14:useLocalDpi xmlns:a14="http://schemas.microsoft.com/office/drawing/2010/main"/>
              </a:ext>
            </a:extLst>
          </a:blip>
          <a:srcRect/>
          <a:stretch/>
        </p:blipFill>
        <p:spPr>
          <a:xfrm>
            <a:off x="450575" y="3835400"/>
            <a:ext cx="3958589" cy="2162175"/>
          </a:xfrm>
        </p:spPr>
      </p:pic>
      <p:pic>
        <p:nvPicPr>
          <p:cNvPr id="20" name="Content Placeholder 19">
            <a:extLst>
              <a:ext uri="{FF2B5EF4-FFF2-40B4-BE49-F238E27FC236}">
                <a16:creationId xmlns:a16="http://schemas.microsoft.com/office/drawing/2014/main" id="{AB32CFCE-3416-8845-A304-0F0864B38D49}"/>
              </a:ext>
            </a:extLst>
          </p:cNvPr>
          <p:cNvPicPr>
            <a:picLocks noGrp="1" noChangeAspect="1"/>
          </p:cNvPicPr>
          <p:nvPr>
            <p:ph idx="14"/>
          </p:nvPr>
        </p:nvPicPr>
        <p:blipFill rotWithShape="1">
          <a:blip r:embed="rId5" cstate="screen">
            <a:extLst>
              <a:ext uri="{28A0092B-C50C-407E-A947-70E740481C1C}">
                <a14:useLocalDpi xmlns:a14="http://schemas.microsoft.com/office/drawing/2010/main"/>
              </a:ext>
            </a:extLst>
          </a:blip>
          <a:srcRect/>
          <a:stretch/>
        </p:blipFill>
        <p:spPr>
          <a:xfrm>
            <a:off x="4701707" y="1463675"/>
            <a:ext cx="3958588" cy="2162175"/>
          </a:xfrm>
        </p:spPr>
      </p:pic>
      <p:pic>
        <p:nvPicPr>
          <p:cNvPr id="22" name="Content Placeholder 21">
            <a:extLst>
              <a:ext uri="{FF2B5EF4-FFF2-40B4-BE49-F238E27FC236}">
                <a16:creationId xmlns:a16="http://schemas.microsoft.com/office/drawing/2014/main" id="{7C8F17DB-7E3F-024E-A958-60335868B95C}"/>
              </a:ext>
            </a:extLst>
          </p:cNvPr>
          <p:cNvPicPr>
            <a:picLocks noGrp="1" noChangeAspect="1"/>
          </p:cNvPicPr>
          <p:nvPr>
            <p:ph idx="15"/>
          </p:nvPr>
        </p:nvPicPr>
        <p:blipFill rotWithShape="1">
          <a:blip r:embed="rId6" cstate="screen">
            <a:extLst>
              <a:ext uri="{28A0092B-C50C-407E-A947-70E740481C1C}">
                <a14:useLocalDpi xmlns:a14="http://schemas.microsoft.com/office/drawing/2010/main"/>
              </a:ext>
            </a:extLst>
          </a:blip>
          <a:srcRect/>
          <a:stretch/>
        </p:blipFill>
        <p:spPr>
          <a:xfrm>
            <a:off x="4701707" y="3838575"/>
            <a:ext cx="3958588" cy="2162175"/>
          </a:xfrm>
        </p:spPr>
      </p:pic>
      <p:sp>
        <p:nvSpPr>
          <p:cNvPr id="23" name="TextBox 22">
            <a:extLst>
              <a:ext uri="{FF2B5EF4-FFF2-40B4-BE49-F238E27FC236}">
                <a16:creationId xmlns:a16="http://schemas.microsoft.com/office/drawing/2014/main" id="{C22E3B3E-593F-6348-8F41-9B59F7A1598C}"/>
              </a:ext>
            </a:extLst>
          </p:cNvPr>
          <p:cNvSpPr txBox="1"/>
          <p:nvPr/>
        </p:nvSpPr>
        <p:spPr>
          <a:xfrm>
            <a:off x="4705287" y="3282851"/>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Man-made drains and structures</a:t>
            </a:r>
          </a:p>
        </p:txBody>
      </p:sp>
      <p:sp>
        <p:nvSpPr>
          <p:cNvPr id="24" name="TextBox 23">
            <a:extLst>
              <a:ext uri="{FF2B5EF4-FFF2-40B4-BE49-F238E27FC236}">
                <a16:creationId xmlns:a16="http://schemas.microsoft.com/office/drawing/2014/main" id="{1046029F-9C85-0944-9302-767CCF54A9DB}"/>
              </a:ext>
            </a:extLst>
          </p:cNvPr>
          <p:cNvSpPr txBox="1"/>
          <p:nvPr/>
        </p:nvSpPr>
        <p:spPr>
          <a:xfrm>
            <a:off x="450573" y="3282851"/>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Tree hollows</a:t>
            </a:r>
          </a:p>
        </p:txBody>
      </p:sp>
      <p:sp>
        <p:nvSpPr>
          <p:cNvPr id="25" name="TextBox 24">
            <a:extLst>
              <a:ext uri="{FF2B5EF4-FFF2-40B4-BE49-F238E27FC236}">
                <a16:creationId xmlns:a16="http://schemas.microsoft.com/office/drawing/2014/main" id="{13DB1DF5-14F6-8F48-B5CF-FFC989058AD9}"/>
              </a:ext>
            </a:extLst>
          </p:cNvPr>
          <p:cNvSpPr txBox="1"/>
          <p:nvPr/>
        </p:nvSpPr>
        <p:spPr>
          <a:xfrm>
            <a:off x="4705287" y="5658492"/>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Houses and other buildings</a:t>
            </a:r>
          </a:p>
        </p:txBody>
      </p:sp>
      <p:sp>
        <p:nvSpPr>
          <p:cNvPr id="26" name="TextBox 25">
            <a:extLst>
              <a:ext uri="{FF2B5EF4-FFF2-40B4-BE49-F238E27FC236}">
                <a16:creationId xmlns:a16="http://schemas.microsoft.com/office/drawing/2014/main" id="{7A883A4E-3AEF-DA44-ACD7-109BC75AC0F7}"/>
              </a:ext>
            </a:extLst>
          </p:cNvPr>
          <p:cNvSpPr txBox="1"/>
          <p:nvPr/>
        </p:nvSpPr>
        <p:spPr>
          <a:xfrm>
            <a:off x="450573" y="5655846"/>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Caves and crevices</a:t>
            </a:r>
          </a:p>
        </p:txBody>
      </p:sp>
      <p:sp>
        <p:nvSpPr>
          <p:cNvPr id="13" name="TextBox 12">
            <a:extLst>
              <a:ext uri="{FF2B5EF4-FFF2-40B4-BE49-F238E27FC236}">
                <a16:creationId xmlns:a16="http://schemas.microsoft.com/office/drawing/2014/main" id="{0367432D-0F26-2F41-8B8C-26535FAC9E8A}"/>
              </a:ext>
            </a:extLst>
          </p:cNvPr>
          <p:cNvSpPr txBox="1"/>
          <p:nvPr/>
        </p:nvSpPr>
        <p:spPr>
          <a:xfrm>
            <a:off x="4182256" y="6006062"/>
            <a:ext cx="4478039" cy="200055"/>
          </a:xfrm>
          <a:prstGeom prst="rect">
            <a:avLst/>
          </a:prstGeom>
          <a:noFill/>
        </p:spPr>
        <p:txBody>
          <a:bodyPr wrap="square" rtlCol="0">
            <a:spAutoFit/>
          </a:bodyPr>
          <a:lstStyle/>
          <a:p>
            <a:pPr algn="r"/>
            <a:r>
              <a:rPr lang="en-US" sz="700" dirty="0"/>
              <a:t>PHOTOS: Les Hall</a:t>
            </a:r>
          </a:p>
        </p:txBody>
      </p:sp>
    </p:spTree>
    <p:extLst>
      <p:ext uri="{BB962C8B-B14F-4D97-AF65-F5344CB8AC3E}">
        <p14:creationId xmlns:p14="http://schemas.microsoft.com/office/powerpoint/2010/main" val="48711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256A-A953-224F-A5C6-40EDD11D5EA3}"/>
              </a:ext>
            </a:extLst>
          </p:cNvPr>
          <p:cNvSpPr>
            <a:spLocks noGrp="1"/>
          </p:cNvSpPr>
          <p:nvPr>
            <p:ph type="title"/>
          </p:nvPr>
        </p:nvSpPr>
        <p:spPr/>
        <p:txBody>
          <a:bodyPr/>
          <a:lstStyle/>
          <a:p>
            <a:r>
              <a:rPr lang="en-US" dirty="0"/>
              <a:t>Other Fun Facts</a:t>
            </a:r>
          </a:p>
        </p:txBody>
      </p:sp>
      <p:pic>
        <p:nvPicPr>
          <p:cNvPr id="10" name="Content Placeholder 9">
            <a:extLst>
              <a:ext uri="{FF2B5EF4-FFF2-40B4-BE49-F238E27FC236}">
                <a16:creationId xmlns:a16="http://schemas.microsoft.com/office/drawing/2014/main" id="{49A1B2C5-BE00-1740-9AD2-DBA25CE29FF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0573" y="1463675"/>
            <a:ext cx="3958587" cy="2162175"/>
          </a:xfrm>
        </p:spPr>
      </p:pic>
      <p:sp>
        <p:nvSpPr>
          <p:cNvPr id="4" name="Footer Placeholder 3">
            <a:extLst>
              <a:ext uri="{FF2B5EF4-FFF2-40B4-BE49-F238E27FC236}">
                <a16:creationId xmlns:a16="http://schemas.microsoft.com/office/drawing/2014/main" id="{103AA99C-6CA4-7645-A359-29A4C45712AF}"/>
              </a:ext>
            </a:extLst>
          </p:cNvPr>
          <p:cNvSpPr>
            <a:spLocks noGrp="1"/>
          </p:cNvSpPr>
          <p:nvPr>
            <p:ph type="ftr" sz="quarter" idx="11"/>
          </p:nvPr>
        </p:nvSpPr>
        <p:spPr/>
        <p:txBody>
          <a:bodyPr/>
          <a:lstStyle/>
          <a:p>
            <a:r>
              <a:rPr lang="en-US"/>
              <a:t>Burnett Mary Micro-bat Education Kit</a:t>
            </a:r>
          </a:p>
        </p:txBody>
      </p:sp>
      <p:sp>
        <p:nvSpPr>
          <p:cNvPr id="5" name="Slide Number Placeholder 4">
            <a:extLst>
              <a:ext uri="{FF2B5EF4-FFF2-40B4-BE49-F238E27FC236}">
                <a16:creationId xmlns:a16="http://schemas.microsoft.com/office/drawing/2014/main" id="{50E41F90-39F4-3C4F-9237-513C1E4E2E9F}"/>
              </a:ext>
            </a:extLst>
          </p:cNvPr>
          <p:cNvSpPr>
            <a:spLocks noGrp="1"/>
          </p:cNvSpPr>
          <p:nvPr>
            <p:ph type="sldNum" sz="quarter" idx="12"/>
          </p:nvPr>
        </p:nvSpPr>
        <p:spPr/>
        <p:txBody>
          <a:bodyPr/>
          <a:lstStyle/>
          <a:p>
            <a:fld id="{4EC2FE1A-1892-3F47-98DF-378A16AA5372}" type="slidenum">
              <a:rPr lang="en-US" smtClean="0"/>
              <a:t>8</a:t>
            </a:fld>
            <a:endParaRPr lang="en-US"/>
          </a:p>
        </p:txBody>
      </p:sp>
      <p:pic>
        <p:nvPicPr>
          <p:cNvPr id="12" name="Content Placeholder 11">
            <a:extLst>
              <a:ext uri="{FF2B5EF4-FFF2-40B4-BE49-F238E27FC236}">
                <a16:creationId xmlns:a16="http://schemas.microsoft.com/office/drawing/2014/main" id="{F9B252E0-D1D6-D74A-8765-D2C3BF53B484}"/>
              </a:ext>
            </a:extLst>
          </p:cNvPr>
          <p:cNvPicPr>
            <a:picLocks noGrp="1" noChangeAspect="1"/>
          </p:cNvPicPr>
          <p:nvPr>
            <p:ph idx="13"/>
          </p:nvPr>
        </p:nvPicPr>
        <p:blipFill rotWithShape="1">
          <a:blip r:embed="rId4" cstate="screen">
            <a:extLst>
              <a:ext uri="{28A0092B-C50C-407E-A947-70E740481C1C}">
                <a14:useLocalDpi xmlns:a14="http://schemas.microsoft.com/office/drawing/2010/main"/>
              </a:ext>
            </a:extLst>
          </a:blip>
          <a:srcRect r="-2"/>
          <a:stretch/>
        </p:blipFill>
        <p:spPr>
          <a:xfrm>
            <a:off x="446992" y="3835400"/>
            <a:ext cx="3962167" cy="2162175"/>
          </a:xfrm>
        </p:spPr>
      </p:pic>
      <p:pic>
        <p:nvPicPr>
          <p:cNvPr id="14" name="Content Placeholder 13">
            <a:extLst>
              <a:ext uri="{FF2B5EF4-FFF2-40B4-BE49-F238E27FC236}">
                <a16:creationId xmlns:a16="http://schemas.microsoft.com/office/drawing/2014/main" id="{8A281E91-7593-1D45-971A-B607F1A972CD}"/>
              </a:ext>
            </a:extLst>
          </p:cNvPr>
          <p:cNvPicPr>
            <a:picLocks noGrp="1" noChangeAspect="1"/>
          </p:cNvPicPr>
          <p:nvPr>
            <p:ph idx="14"/>
          </p:nvPr>
        </p:nvPicPr>
        <p:blipFill rotWithShape="1">
          <a:blip r:embed="rId5" cstate="screen">
            <a:extLst>
              <a:ext uri="{28A0092B-C50C-407E-A947-70E740481C1C}">
                <a14:useLocalDpi xmlns:a14="http://schemas.microsoft.com/office/drawing/2010/main"/>
              </a:ext>
            </a:extLst>
          </a:blip>
          <a:srcRect/>
          <a:stretch/>
        </p:blipFill>
        <p:spPr>
          <a:xfrm>
            <a:off x="4701707" y="1463675"/>
            <a:ext cx="3958587" cy="2157730"/>
          </a:xfrm>
        </p:spPr>
      </p:pic>
      <p:pic>
        <p:nvPicPr>
          <p:cNvPr id="16" name="Content Placeholder 15">
            <a:extLst>
              <a:ext uri="{FF2B5EF4-FFF2-40B4-BE49-F238E27FC236}">
                <a16:creationId xmlns:a16="http://schemas.microsoft.com/office/drawing/2014/main" id="{0FD7F4EB-8D6C-E24A-A8DD-02EC889CE827}"/>
              </a:ext>
            </a:extLst>
          </p:cNvPr>
          <p:cNvPicPr>
            <a:picLocks noGrp="1" noChangeAspect="1"/>
          </p:cNvPicPr>
          <p:nvPr>
            <p:ph idx="15"/>
          </p:nvPr>
        </p:nvPicPr>
        <p:blipFill rotWithShape="1">
          <a:blip r:embed="rId6" cstate="screen">
            <a:extLst>
              <a:ext uri="{28A0092B-C50C-407E-A947-70E740481C1C}">
                <a14:useLocalDpi xmlns:a14="http://schemas.microsoft.com/office/drawing/2010/main"/>
              </a:ext>
            </a:extLst>
          </a:blip>
          <a:srcRect/>
          <a:stretch/>
        </p:blipFill>
        <p:spPr>
          <a:xfrm>
            <a:off x="4701707" y="3838575"/>
            <a:ext cx="3958587" cy="2162175"/>
          </a:xfrm>
        </p:spPr>
      </p:pic>
      <p:sp>
        <p:nvSpPr>
          <p:cNvPr id="21" name="TextBox 20">
            <a:extLst>
              <a:ext uri="{FF2B5EF4-FFF2-40B4-BE49-F238E27FC236}">
                <a16:creationId xmlns:a16="http://schemas.microsoft.com/office/drawing/2014/main" id="{BF60DE5E-C9C4-8043-82AC-E5AC16F74900}"/>
              </a:ext>
            </a:extLst>
          </p:cNvPr>
          <p:cNvSpPr txBox="1"/>
          <p:nvPr/>
        </p:nvSpPr>
        <p:spPr>
          <a:xfrm>
            <a:off x="4701707" y="3271559"/>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Bats have been around for 52 million years</a:t>
            </a:r>
          </a:p>
        </p:txBody>
      </p:sp>
      <p:sp>
        <p:nvSpPr>
          <p:cNvPr id="22" name="TextBox 21">
            <a:extLst>
              <a:ext uri="{FF2B5EF4-FFF2-40B4-BE49-F238E27FC236}">
                <a16:creationId xmlns:a16="http://schemas.microsoft.com/office/drawing/2014/main" id="{98896F6F-975A-7D4F-A9F8-A9AB6CFED0EE}"/>
              </a:ext>
            </a:extLst>
          </p:cNvPr>
          <p:cNvSpPr txBox="1"/>
          <p:nvPr/>
        </p:nvSpPr>
        <p:spPr>
          <a:xfrm>
            <a:off x="450572" y="3019079"/>
            <a:ext cx="3958587" cy="584775"/>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Maternity colonies can have thousands of individual mothers and babies </a:t>
            </a:r>
          </a:p>
        </p:txBody>
      </p:sp>
      <p:sp>
        <p:nvSpPr>
          <p:cNvPr id="23" name="TextBox 22">
            <a:extLst>
              <a:ext uri="{FF2B5EF4-FFF2-40B4-BE49-F238E27FC236}">
                <a16:creationId xmlns:a16="http://schemas.microsoft.com/office/drawing/2014/main" id="{31CC3FA9-06E7-454F-97D6-9BDB01337FDC}"/>
              </a:ext>
            </a:extLst>
          </p:cNvPr>
          <p:cNvSpPr txBox="1"/>
          <p:nvPr/>
        </p:nvSpPr>
        <p:spPr>
          <a:xfrm>
            <a:off x="4705287" y="5658492"/>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Bat boxes provide roosts for micro-bats</a:t>
            </a:r>
          </a:p>
        </p:txBody>
      </p:sp>
      <p:sp>
        <p:nvSpPr>
          <p:cNvPr id="24" name="TextBox 23">
            <a:extLst>
              <a:ext uri="{FF2B5EF4-FFF2-40B4-BE49-F238E27FC236}">
                <a16:creationId xmlns:a16="http://schemas.microsoft.com/office/drawing/2014/main" id="{BA1D3D20-5B2A-834D-89FD-038CA6AAE6AC}"/>
              </a:ext>
            </a:extLst>
          </p:cNvPr>
          <p:cNvSpPr txBox="1"/>
          <p:nvPr/>
        </p:nvSpPr>
        <p:spPr>
          <a:xfrm>
            <a:off x="450573" y="5655846"/>
            <a:ext cx="3958587" cy="338554"/>
          </a:xfrm>
          <a:prstGeom prst="rect">
            <a:avLst/>
          </a:prstGeom>
          <a:noFill/>
        </p:spPr>
        <p:txBody>
          <a:bodyPr wrap="square" rtlCol="0">
            <a:spAutoFit/>
          </a:bodyPr>
          <a:lstStyle/>
          <a:p>
            <a:r>
              <a:rPr lang="en-US" sz="1600" dirty="0">
                <a:solidFill>
                  <a:schemeClr val="bg1"/>
                </a:solidFill>
                <a:effectLst>
                  <a:outerShdw blurRad="50800" dist="38100" dir="2700000" algn="tl" rotWithShape="0">
                    <a:prstClr val="black">
                      <a:alpha val="40000"/>
                    </a:prstClr>
                  </a:outerShdw>
                </a:effectLst>
              </a:rPr>
              <a:t>Micro-bats will hibernate in cold weather</a:t>
            </a:r>
          </a:p>
        </p:txBody>
      </p:sp>
      <p:sp>
        <p:nvSpPr>
          <p:cNvPr id="13" name="TextBox 12">
            <a:extLst>
              <a:ext uri="{FF2B5EF4-FFF2-40B4-BE49-F238E27FC236}">
                <a16:creationId xmlns:a16="http://schemas.microsoft.com/office/drawing/2014/main" id="{610C2ADC-B9DD-F64C-A7B7-32C85CB4E947}"/>
              </a:ext>
            </a:extLst>
          </p:cNvPr>
          <p:cNvSpPr txBox="1"/>
          <p:nvPr/>
        </p:nvSpPr>
        <p:spPr>
          <a:xfrm>
            <a:off x="4182256" y="6006062"/>
            <a:ext cx="4478039" cy="200055"/>
          </a:xfrm>
          <a:prstGeom prst="rect">
            <a:avLst/>
          </a:prstGeom>
          <a:noFill/>
        </p:spPr>
        <p:txBody>
          <a:bodyPr wrap="square" rtlCol="0">
            <a:spAutoFit/>
          </a:bodyPr>
          <a:lstStyle/>
          <a:p>
            <a:pPr algn="r"/>
            <a:r>
              <a:rPr lang="en-US" sz="700" dirty="0"/>
              <a:t>PHOTOS: (Top) Les Hall, (Bottom) John Parsons</a:t>
            </a:r>
          </a:p>
        </p:txBody>
      </p:sp>
    </p:spTree>
    <p:extLst>
      <p:ext uri="{BB962C8B-B14F-4D97-AF65-F5344CB8AC3E}">
        <p14:creationId xmlns:p14="http://schemas.microsoft.com/office/powerpoint/2010/main" val="91948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7873-0ADD-0740-9FFA-5EF4ABA0605B}"/>
              </a:ext>
            </a:extLst>
          </p:cNvPr>
          <p:cNvSpPr>
            <a:spLocks noGrp="1"/>
          </p:cNvSpPr>
          <p:nvPr>
            <p:ph type="title"/>
          </p:nvPr>
        </p:nvSpPr>
        <p:spPr/>
        <p:txBody>
          <a:bodyPr/>
          <a:lstStyle/>
          <a:p>
            <a:r>
              <a:rPr lang="en-US" dirty="0"/>
              <a:t>Leave bats alone</a:t>
            </a:r>
          </a:p>
        </p:txBody>
      </p:sp>
      <p:pic>
        <p:nvPicPr>
          <p:cNvPr id="14" name="Content Placeholder 13">
            <a:extLst>
              <a:ext uri="{FF2B5EF4-FFF2-40B4-BE49-F238E27FC236}">
                <a16:creationId xmlns:a16="http://schemas.microsoft.com/office/drawing/2014/main" id="{634DC48B-3728-DE4F-9076-57E2C33BC36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58"/>
          <a:stretch/>
        </p:blipFill>
        <p:spPr>
          <a:xfrm>
            <a:off x="450575" y="1463675"/>
            <a:ext cx="3958588" cy="4533994"/>
          </a:xfrm>
        </p:spPr>
      </p:pic>
      <p:sp>
        <p:nvSpPr>
          <p:cNvPr id="4" name="Footer Placeholder 3">
            <a:extLst>
              <a:ext uri="{FF2B5EF4-FFF2-40B4-BE49-F238E27FC236}">
                <a16:creationId xmlns:a16="http://schemas.microsoft.com/office/drawing/2014/main" id="{A7D959EA-3673-9644-A481-9059E7D1A3D5}"/>
              </a:ext>
            </a:extLst>
          </p:cNvPr>
          <p:cNvSpPr>
            <a:spLocks noGrp="1"/>
          </p:cNvSpPr>
          <p:nvPr>
            <p:ph type="ftr" sz="quarter" idx="11"/>
          </p:nvPr>
        </p:nvSpPr>
        <p:spPr/>
        <p:txBody>
          <a:bodyPr/>
          <a:lstStyle/>
          <a:p>
            <a:r>
              <a:rPr lang="en-US" dirty="0"/>
              <a:t>Burnett Mary Micro-bat Education Kit</a:t>
            </a:r>
          </a:p>
        </p:txBody>
      </p:sp>
      <p:sp>
        <p:nvSpPr>
          <p:cNvPr id="5" name="Slide Number Placeholder 4">
            <a:extLst>
              <a:ext uri="{FF2B5EF4-FFF2-40B4-BE49-F238E27FC236}">
                <a16:creationId xmlns:a16="http://schemas.microsoft.com/office/drawing/2014/main" id="{F851FA91-6C73-4549-9216-557A55C33A47}"/>
              </a:ext>
            </a:extLst>
          </p:cNvPr>
          <p:cNvSpPr>
            <a:spLocks noGrp="1"/>
          </p:cNvSpPr>
          <p:nvPr>
            <p:ph type="sldNum" sz="quarter" idx="12"/>
          </p:nvPr>
        </p:nvSpPr>
        <p:spPr/>
        <p:txBody>
          <a:bodyPr/>
          <a:lstStyle/>
          <a:p>
            <a:fld id="{4EC2FE1A-1892-3F47-98DF-378A16AA5372}" type="slidenum">
              <a:rPr lang="en-US" smtClean="0"/>
              <a:t>9</a:t>
            </a:fld>
            <a:endParaRPr lang="en-US"/>
          </a:p>
        </p:txBody>
      </p:sp>
      <p:pic>
        <p:nvPicPr>
          <p:cNvPr id="12" name="Content Placeholder 11">
            <a:extLst>
              <a:ext uri="{FF2B5EF4-FFF2-40B4-BE49-F238E27FC236}">
                <a16:creationId xmlns:a16="http://schemas.microsoft.com/office/drawing/2014/main" id="{48BF400F-C7AF-2A4C-BC84-F88E448A3F77}"/>
              </a:ext>
            </a:extLst>
          </p:cNvPr>
          <p:cNvPicPr>
            <a:picLocks noGrp="1" noChangeAspect="1"/>
          </p:cNvPicPr>
          <p:nvPr>
            <p:ph idx="14"/>
          </p:nvPr>
        </p:nvPicPr>
        <p:blipFill>
          <a:blip r:embed="rId4" cstate="screen">
            <a:extLst>
              <a:ext uri="{28A0092B-C50C-407E-A947-70E740481C1C}">
                <a14:useLocalDpi xmlns:a14="http://schemas.microsoft.com/office/drawing/2010/main"/>
              </a:ext>
            </a:extLst>
          </a:blip>
          <a:stretch>
            <a:fillRect/>
          </a:stretch>
        </p:blipFill>
        <p:spPr>
          <a:xfrm>
            <a:off x="5591957" y="1463675"/>
            <a:ext cx="2178073" cy="2162175"/>
          </a:xfrm>
        </p:spPr>
      </p:pic>
      <p:sp>
        <p:nvSpPr>
          <p:cNvPr id="8" name="Content Placeholder 7">
            <a:extLst>
              <a:ext uri="{FF2B5EF4-FFF2-40B4-BE49-F238E27FC236}">
                <a16:creationId xmlns:a16="http://schemas.microsoft.com/office/drawing/2014/main" id="{09AD3E92-53C0-7742-821E-3D4A8075BEF2}"/>
              </a:ext>
            </a:extLst>
          </p:cNvPr>
          <p:cNvSpPr>
            <a:spLocks noGrp="1"/>
          </p:cNvSpPr>
          <p:nvPr>
            <p:ph idx="15"/>
          </p:nvPr>
        </p:nvSpPr>
        <p:spPr/>
        <p:txBody>
          <a:bodyPr>
            <a:normAutofit lnSpcReduction="10000"/>
          </a:bodyPr>
          <a:lstStyle/>
          <a:p>
            <a:r>
              <a:rPr lang="en-US" sz="1600" dirty="0"/>
              <a:t>All Australian bats have the potential to carry diseases. </a:t>
            </a:r>
          </a:p>
          <a:p>
            <a:r>
              <a:rPr lang="en-AU" sz="1600" dirty="0"/>
              <a:t>If you find a sick or injured bat, </a:t>
            </a:r>
            <a:r>
              <a:rPr lang="en-AU" sz="1600" b="1" dirty="0"/>
              <a:t>do not touch the bat</a:t>
            </a:r>
            <a:r>
              <a:rPr lang="en-AU" sz="1600" dirty="0"/>
              <a:t>. Contact a local vet for details or your nearest wildlife carer </a:t>
            </a:r>
            <a:br>
              <a:rPr lang="en-AU" sz="1600" dirty="0"/>
            </a:br>
            <a:r>
              <a:rPr lang="en-AU" sz="1600" dirty="0"/>
              <a:t>or call 13HEALTH information line</a:t>
            </a:r>
            <a:r>
              <a:rPr lang="en-AU" sz="1600" b="1" dirty="0"/>
              <a:t> </a:t>
            </a:r>
            <a:br>
              <a:rPr lang="en-AU" sz="1600" b="1" dirty="0"/>
            </a:br>
            <a:r>
              <a:rPr lang="en-AU" sz="1600" dirty="0"/>
              <a:t>(13 432584)</a:t>
            </a:r>
          </a:p>
          <a:p>
            <a:r>
              <a:rPr lang="en-AU" sz="1600" b="1" i="1" dirty="0"/>
              <a:t>The best approach is to leave bats alone</a:t>
            </a:r>
            <a:r>
              <a:rPr lang="en-AU" sz="1600" b="1" dirty="0"/>
              <a:t>.</a:t>
            </a:r>
          </a:p>
        </p:txBody>
      </p:sp>
      <p:sp>
        <p:nvSpPr>
          <p:cNvPr id="15" name="Rectangle 14">
            <a:extLst>
              <a:ext uri="{FF2B5EF4-FFF2-40B4-BE49-F238E27FC236}">
                <a16:creationId xmlns:a16="http://schemas.microsoft.com/office/drawing/2014/main" id="{FBDC39BC-9B47-B046-A4B8-7FAF897303F7}"/>
              </a:ext>
            </a:extLst>
          </p:cNvPr>
          <p:cNvSpPr/>
          <p:nvPr/>
        </p:nvSpPr>
        <p:spPr>
          <a:xfrm>
            <a:off x="1861169" y="1461757"/>
            <a:ext cx="2547994" cy="600164"/>
          </a:xfrm>
          <a:prstGeom prst="rect">
            <a:avLst/>
          </a:prstGeom>
        </p:spPr>
        <p:txBody>
          <a:bodyPr wrap="square">
            <a:spAutoFit/>
          </a:bodyPr>
          <a:lstStyle/>
          <a:p>
            <a:pPr algn="r"/>
            <a:r>
              <a:rPr lang="en-AU" sz="1100" dirty="0">
                <a:solidFill>
                  <a:schemeClr val="bg1"/>
                </a:solidFill>
              </a:rPr>
              <a:t>This rescued micro-bat is being </a:t>
            </a:r>
          </a:p>
          <a:p>
            <a:pPr algn="r"/>
            <a:r>
              <a:rPr lang="en-AU" sz="1100" dirty="0">
                <a:solidFill>
                  <a:schemeClr val="bg1"/>
                </a:solidFill>
              </a:rPr>
              <a:t>cared for by a trained and </a:t>
            </a:r>
          </a:p>
          <a:p>
            <a:pPr algn="r"/>
            <a:r>
              <a:rPr lang="en-AU" sz="1100" dirty="0">
                <a:solidFill>
                  <a:schemeClr val="bg1"/>
                </a:solidFill>
              </a:rPr>
              <a:t>vaccinated  professional.</a:t>
            </a:r>
            <a:endParaRPr lang="en-US" sz="1100" dirty="0">
              <a:solidFill>
                <a:schemeClr val="bg1"/>
              </a:solidFill>
            </a:endParaRPr>
          </a:p>
        </p:txBody>
      </p:sp>
      <p:sp>
        <p:nvSpPr>
          <p:cNvPr id="9" name="TextBox 8">
            <a:extLst>
              <a:ext uri="{FF2B5EF4-FFF2-40B4-BE49-F238E27FC236}">
                <a16:creationId xmlns:a16="http://schemas.microsoft.com/office/drawing/2014/main" id="{167430FD-5409-3241-AD3A-8A9E183CD216}"/>
              </a:ext>
            </a:extLst>
          </p:cNvPr>
          <p:cNvSpPr txBox="1"/>
          <p:nvPr/>
        </p:nvSpPr>
        <p:spPr>
          <a:xfrm>
            <a:off x="0" y="5999272"/>
            <a:ext cx="4409163" cy="200055"/>
          </a:xfrm>
          <a:prstGeom prst="rect">
            <a:avLst/>
          </a:prstGeom>
          <a:noFill/>
        </p:spPr>
        <p:txBody>
          <a:bodyPr wrap="square" rtlCol="0">
            <a:spAutoFit/>
          </a:bodyPr>
          <a:lstStyle/>
          <a:p>
            <a:pPr algn="r"/>
            <a:r>
              <a:rPr lang="en-US" sz="700" dirty="0"/>
              <a:t>PHOTO: </a:t>
            </a:r>
            <a:r>
              <a:rPr lang="en-US" sz="700" dirty="0" err="1"/>
              <a:t>www.batrescue.org.au</a:t>
            </a:r>
            <a:endParaRPr lang="en-US" sz="700" dirty="0"/>
          </a:p>
        </p:txBody>
      </p:sp>
    </p:spTree>
    <p:extLst>
      <p:ext uri="{BB962C8B-B14F-4D97-AF65-F5344CB8AC3E}">
        <p14:creationId xmlns:p14="http://schemas.microsoft.com/office/powerpoint/2010/main" val="1922436393"/>
      </p:ext>
    </p:extLst>
  </p:cSld>
  <p:clrMapOvr>
    <a:masterClrMapping/>
  </p:clrMapOvr>
</p:sld>
</file>

<file path=ppt/theme/theme1.xml><?xml version="1.0" encoding="utf-8"?>
<a:theme xmlns:a="http://schemas.openxmlformats.org/drawingml/2006/main" name="Parcel">
  <a:themeElements>
    <a:clrScheme name="BMRG 2">
      <a:dk1>
        <a:srgbClr val="333333"/>
      </a:dk1>
      <a:lt1>
        <a:srgbClr val="FFFFFF"/>
      </a:lt1>
      <a:dk2>
        <a:srgbClr val="103340"/>
      </a:dk2>
      <a:lt2>
        <a:srgbClr val="FFFFFF"/>
      </a:lt2>
      <a:accent1>
        <a:srgbClr val="7DA53F"/>
      </a:accent1>
      <a:accent2>
        <a:srgbClr val="507D9A"/>
      </a:accent2>
      <a:accent3>
        <a:srgbClr val="F69E44"/>
      </a:accent3>
      <a:accent4>
        <a:srgbClr val="A39C92"/>
      </a:accent4>
      <a:accent5>
        <a:srgbClr val="C16371"/>
      </a:accent5>
      <a:accent6>
        <a:srgbClr val="8178A1"/>
      </a:accent6>
      <a:hlink>
        <a:srgbClr val="185FAD"/>
      </a:hlink>
      <a:folHlink>
        <a:srgbClr val="969696"/>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BMRG" id="{A0CAD8BF-9AB7-FF4A-B654-7A473CDA9EEB}" vid="{228BBDDF-D066-A84B-9A0C-C76D66818C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398</TotalTime>
  <Words>1063</Words>
  <Application>Microsoft Macintosh PowerPoint</Application>
  <PresentationFormat>On-screen Show (4:3)</PresentationFormat>
  <Paragraphs>113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Constantia</vt:lpstr>
      <vt:lpstr>Franklin Gothic Book</vt:lpstr>
      <vt:lpstr>Parcel</vt:lpstr>
      <vt:lpstr>All About Micro-Bats</vt:lpstr>
      <vt:lpstr>Welcome to the Micro-bat world</vt:lpstr>
      <vt:lpstr>All Bats are mammals</vt:lpstr>
      <vt:lpstr>All Bats are nocturnal</vt:lpstr>
      <vt:lpstr>A Micro-bat’s Diet</vt:lpstr>
      <vt:lpstr>Seeing in the dark</vt:lpstr>
      <vt:lpstr>There’s no place like home</vt:lpstr>
      <vt:lpstr>Other Fun Facts</vt:lpstr>
      <vt:lpstr>Leave bats alone</vt:lpstr>
      <vt:lpstr>allaboutbats.org.au</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Micro-Bats</dc:title>
  <dc:creator>Kelly Coleman</dc:creator>
  <cp:lastModifiedBy>Kelly Coleman</cp:lastModifiedBy>
  <cp:revision>29</cp:revision>
  <dcterms:created xsi:type="dcterms:W3CDTF">2018-04-13T23:33:41Z</dcterms:created>
  <dcterms:modified xsi:type="dcterms:W3CDTF">2018-06-07T10:37:40Z</dcterms:modified>
</cp:coreProperties>
</file>