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1"/>
  </p:sldMasterIdLst>
  <p:notesMasterIdLst>
    <p:notesMasterId r:id="rId16"/>
  </p:notesMasterIdLst>
  <p:sldIdLst>
    <p:sldId id="256" r:id="rId2"/>
    <p:sldId id="265" r:id="rId3"/>
    <p:sldId id="266" r:id="rId4"/>
    <p:sldId id="270" r:id="rId5"/>
    <p:sldId id="258" r:id="rId6"/>
    <p:sldId id="260" r:id="rId7"/>
    <p:sldId id="271" r:id="rId8"/>
    <p:sldId id="257" r:id="rId9"/>
    <p:sldId id="269" r:id="rId10"/>
    <p:sldId id="259" r:id="rId11"/>
    <p:sldId id="268" r:id="rId12"/>
    <p:sldId id="261" r:id="rId13"/>
    <p:sldId id="272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/>
    <p:restoredTop sz="76844"/>
  </p:normalViewPr>
  <p:slideViewPr>
    <p:cSldViewPr snapToGrid="0" snapToObjects="1">
      <p:cViewPr varScale="1">
        <p:scale>
          <a:sx n="89" d="100"/>
          <a:sy n="89" d="100"/>
        </p:scale>
        <p:origin x="22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DDF40-20C1-564E-AD7D-3E9E89B4D124}" type="datetimeFigureOut">
              <a:rPr lang="en-US" smtClean="0"/>
              <a:t>6/7/18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8BA5A-7F67-2E4A-9F45-6CDAE9AD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Everywhere an animal travels, rests and stops is known as their habitat.</a:t>
            </a:r>
          </a:p>
          <a:p>
            <a:r>
              <a:rPr lang="en-US" dirty="0"/>
              <a:t>Our habitat includes: home, supermarket, friends or family that we visit, school, park – anywhere we spend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BA5A-7F67-2E4A-9F45-6CDAE9AD69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25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BA5A-7F67-2E4A-9F45-6CDAE9AD69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Micro-bat habitat includes: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Shelter – such as trees or caves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Food – abundant insects to eat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Water – micro-bats will wet their belly and lick their fur to get extra water that they don’t get from their food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BA5A-7F67-2E4A-9F45-6CDAE9AD69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1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Forest dwelling micro-bats take up roost in tree hollows, sometimes very small spaces. They can even be found under bark.</a:t>
            </a:r>
          </a:p>
          <a:p>
            <a:r>
              <a:rPr lang="en-US" dirty="0"/>
              <a:t>Trees take a long time to form hollows, this is why it is important to keep forests and woodlands as they are home for many animals.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BA5A-7F67-2E4A-9F45-6CDAE9AD69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Cave dwelling micro-bats don’t always need huge caverns to roost in. Even small rocky outcrops and crevices will do. </a:t>
            </a:r>
          </a:p>
          <a:p>
            <a:r>
              <a:rPr lang="en-US" dirty="0"/>
              <a:t>However, maternity colonies need more room and can be found in larger caves.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BA5A-7F67-2E4A-9F45-6CDAE9AD69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Holes in old concrete drains can provide habitat for micro-bats.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BA5A-7F67-2E4A-9F45-6CDAE9AD69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2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Cave-dwelling micro-bats will </a:t>
            </a:r>
            <a:r>
              <a:rPr lang="en-US" dirty="0" err="1"/>
              <a:t>utilise</a:t>
            </a:r>
            <a:r>
              <a:rPr lang="en-US" dirty="0"/>
              <a:t> tunnels and abandoned mine shafts to roost 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BA5A-7F67-2E4A-9F45-6CDAE9AD69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22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Micro-bats can often be found in houses or other buildings where there is safety and warmth and no other natural roosts can be found.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BA5A-7F67-2E4A-9F45-6CDAE9AD69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0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 boxes are artificial roosts that can be erected on trees for micro-bats to roost in during the day.</a:t>
            </a:r>
          </a:p>
          <a:p>
            <a:r>
              <a:rPr lang="en-US" dirty="0"/>
              <a:t>These can be made at home or in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BA5A-7F67-2E4A-9F45-6CDAE9AD69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8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 Poles are bat boxes erected on pole to help prevent other animals taking over the Bat Boxes.</a:t>
            </a:r>
          </a:p>
          <a:p>
            <a:r>
              <a:rPr lang="en-US" dirty="0"/>
              <a:t>These are being trailed in the Burnett Mary region.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BA5A-7F67-2E4A-9F45-6CDAE9AD69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5509-D44B-7D4A-9F83-469A6C3A4761}" type="datetime1">
              <a:rPr lang="en-AU" smtClean="0"/>
              <a:t>7/6/18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Burnett Mary Micro-bat Education Kit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05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121E-6F79-564B-B76F-0EDE2FD5D2D7}" type="datetime1">
              <a:rPr lang="en-AU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Burnett Mary Micro-bat Education Kit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7EB7-7013-C24B-8898-BF5195FD786B}" type="datetime1">
              <a:rPr lang="en-AU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Burnett Mary Micro-bat Education Kit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3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5" y="392676"/>
            <a:ext cx="8209720" cy="8331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5" y="1465200"/>
            <a:ext cx="8209720" cy="428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D689-406C-344D-905F-059B32B0918A}" type="datetime1">
              <a:rPr lang="en-AU" smtClean="0"/>
              <a:t>7/6/18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Burnett Mary Micro-bat Education Kit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0777-9923-AE45-9732-18824809904B}" type="datetime1">
              <a:rPr lang="en-AU" smtClean="0"/>
              <a:t>7/6/18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Burnett Mary Micro-bat Education Kit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8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5" y="1464365"/>
            <a:ext cx="3939688" cy="42756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464365"/>
            <a:ext cx="3906558" cy="42756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8C64-23AB-0648-8B57-428E3A483136}" type="datetime1">
              <a:rPr lang="en-AU" smtClean="0"/>
              <a:t>7/6/18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Burnett Mary Micro-bat Education Kit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9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2BE1-74D3-084C-BFC8-AC4D6DECD612}" type="datetime1">
              <a:rPr lang="en-AU" smtClean="0"/>
              <a:t>7/6/18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Burnett Mary Micro-bat Education Kit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3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A7A7-2540-0741-9A62-DE714874EEE9}" type="datetime1">
              <a:rPr lang="en-AU" smtClean="0"/>
              <a:t>7/6/18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Burnett Mary Micro-bat Education 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D4D4-AFF5-694D-89DD-43004B0AA0B1}" type="datetime1">
              <a:rPr lang="en-AU" smtClean="0"/>
              <a:t>7/6/18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Burnett Mary Micro-bat Education 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45718C-0E31-914D-8ABF-FDE97EC73A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9695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A61C-3C1E-BF4F-AF32-12EA40E739F0}" type="datetime1">
              <a:rPr lang="en-AU" smtClean="0"/>
              <a:t>7/6/18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Burnett Mary Micro-bat Education Kit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8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19C5680-0802-E04E-B464-EE7BAE68F22A}" type="datetime1">
              <a:rPr lang="en-AU" smtClean="0"/>
              <a:t>7/6/18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Burnett Mary Micro-bat Education Kit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8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98F2CD-7D12-4249-96AB-3CF92E8FBD11}" type="datetime1">
              <a:rPr lang="en-AU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Burnett Mary Micro-bat Education Kit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EC2FE1A-1892-3F47-98DF-378A16AA5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45AC-08BA-2F4C-A3AD-A8FA66816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Micro-Bat Habitat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CCF118B-30EF-D449-AEE3-C36D727E4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96" y="4159489"/>
            <a:ext cx="5101209" cy="1432949"/>
          </a:xfrm>
        </p:spPr>
        <p:txBody>
          <a:bodyPr>
            <a:normAutofit/>
          </a:bodyPr>
          <a:lstStyle/>
          <a:p>
            <a:r>
              <a:rPr lang="en-AU" sz="1800" dirty="0"/>
              <a:t>BURNETT MARY MICRO-BAT EDUCATION KIT</a:t>
            </a:r>
          </a:p>
          <a:p>
            <a:r>
              <a:rPr lang="en-AU" sz="2800" i="1" spc="100" dirty="0">
                <a:latin typeface="+mj-lt"/>
              </a:rPr>
              <a:t>Investigating Insectivores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8DB98-84BC-714F-ABFD-4F70974371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862" y="-230006"/>
            <a:ext cx="4903746" cy="3029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96A33-B262-CD4D-B6DE-ED45D20C61E7}"/>
              </a:ext>
            </a:extLst>
          </p:cNvPr>
          <p:cNvSpPr txBox="1"/>
          <p:nvPr/>
        </p:nvSpPr>
        <p:spPr>
          <a:xfrm>
            <a:off x="6269543" y="6533998"/>
            <a:ext cx="27233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PHOTO: Michael </a:t>
            </a:r>
            <a:r>
              <a:rPr lang="en-US" sz="700" dirty="0" err="1"/>
              <a:t>Pennay</a:t>
            </a:r>
            <a:endParaRPr lang="en-US" sz="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2F596-797E-6A44-8B07-9FA55C0E49D8}"/>
              </a:ext>
            </a:extLst>
          </p:cNvPr>
          <p:cNvGrpSpPr/>
          <p:nvPr/>
        </p:nvGrpSpPr>
        <p:grpSpPr>
          <a:xfrm>
            <a:off x="2648978" y="5719263"/>
            <a:ext cx="3846044" cy="930151"/>
            <a:chOff x="2381219" y="5719263"/>
            <a:chExt cx="3846044" cy="9301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43C178-7170-E545-92CA-3572FF973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0578" y="5761102"/>
              <a:ext cx="1406685" cy="87292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F89C832-0B73-EB4C-A658-12AA39B70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1219" y="5719263"/>
              <a:ext cx="2264307" cy="930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72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EB9267-BA58-3E45-9D62-44632901A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0" y="0"/>
            <a:ext cx="11430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CA11FC-B6DA-914A-86B3-BC4B94E8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B3EC8-3370-AC46-A887-34E32888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C0FEE-8003-9843-AD7D-F5FFD14EECEB}"/>
              </a:ext>
            </a:extLst>
          </p:cNvPr>
          <p:cNvSpPr txBox="1"/>
          <p:nvPr/>
        </p:nvSpPr>
        <p:spPr>
          <a:xfrm>
            <a:off x="5936973" y="993654"/>
            <a:ext cx="27233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PHOTO: Les Hall</a:t>
            </a:r>
          </a:p>
        </p:txBody>
      </p:sp>
    </p:spTree>
    <p:extLst>
      <p:ext uri="{BB962C8B-B14F-4D97-AF65-F5344CB8AC3E}">
        <p14:creationId xmlns:p14="http://schemas.microsoft.com/office/powerpoint/2010/main" val="404242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572428-D072-1040-BB53-3731CAF9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help?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A264C6-9ED4-5145-9E60-4C4620F40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1465200"/>
            <a:ext cx="3713921" cy="4280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Micro-bats need:</a:t>
            </a:r>
          </a:p>
          <a:p>
            <a:r>
              <a:rPr lang="en-US" dirty="0"/>
              <a:t>Forests, old trees, hollows</a:t>
            </a:r>
          </a:p>
          <a:p>
            <a:r>
              <a:rPr lang="en-US" dirty="0"/>
              <a:t>Abundant food</a:t>
            </a:r>
          </a:p>
          <a:p>
            <a:r>
              <a:rPr lang="en-US" dirty="0"/>
              <a:t>Places they wont be disturbed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B5EA1-7C05-0D4F-A24A-CC592FA7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Burnett Mary Micro-bat Education Kit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285B0-87D2-2B45-A881-8CCEC4BD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F093265-93A2-6546-B0E9-5AF4D82E3640}"/>
              </a:ext>
            </a:extLst>
          </p:cNvPr>
          <p:cNvSpPr txBox="1">
            <a:spLocks/>
          </p:cNvSpPr>
          <p:nvPr/>
        </p:nvSpPr>
        <p:spPr>
          <a:xfrm>
            <a:off x="4709071" y="1465200"/>
            <a:ext cx="3713921" cy="428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can help by:</a:t>
            </a:r>
          </a:p>
          <a:p>
            <a:r>
              <a:rPr lang="en-US" dirty="0"/>
              <a:t>Stop clearing forests and old trees</a:t>
            </a:r>
          </a:p>
          <a:p>
            <a:r>
              <a:rPr lang="en-US" dirty="0"/>
              <a:t>Installing bat boxes where old trees have been removed</a:t>
            </a:r>
          </a:p>
          <a:p>
            <a:r>
              <a:rPr lang="en-US" dirty="0"/>
              <a:t>Reduce the use of pesticides around the home and on farms</a:t>
            </a:r>
          </a:p>
          <a:p>
            <a:r>
              <a:rPr lang="en-US" dirty="0"/>
              <a:t>Know where micro-bats are roosting and leaving them alone</a:t>
            </a:r>
          </a:p>
          <a:p>
            <a:r>
              <a:rPr lang="en-US" dirty="0"/>
              <a:t>Learning more about micro-bats</a:t>
            </a:r>
          </a:p>
          <a:p>
            <a:r>
              <a:rPr lang="en-US" dirty="0"/>
              <a:t>Telling others about micro-bats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7A91EB-0E9C-A44E-AF30-144DAB425C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33" y="3546547"/>
            <a:ext cx="3895618" cy="2186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1044F9-2F8A-754E-8B79-7F3EEFDCBE9F}"/>
              </a:ext>
            </a:extLst>
          </p:cNvPr>
          <p:cNvSpPr txBox="1"/>
          <p:nvPr/>
        </p:nvSpPr>
        <p:spPr>
          <a:xfrm>
            <a:off x="1788929" y="5733157"/>
            <a:ext cx="27233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PHOTO: University of the Sunshine Coast</a:t>
            </a:r>
          </a:p>
        </p:txBody>
      </p:sp>
    </p:spTree>
    <p:extLst>
      <p:ext uri="{BB962C8B-B14F-4D97-AF65-F5344CB8AC3E}">
        <p14:creationId xmlns:p14="http://schemas.microsoft.com/office/powerpoint/2010/main" val="418049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D97CF2-79E1-F749-A36F-A2A22B471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4" y="0"/>
            <a:ext cx="9147027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CA11FC-B6DA-914A-86B3-BC4B94E8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 boxes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09FDC-A21C-0C4A-B6A4-E99184CB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315B7-CBD7-FF43-A159-F60503CD5C14}"/>
              </a:ext>
            </a:extLst>
          </p:cNvPr>
          <p:cNvSpPr txBox="1"/>
          <p:nvPr/>
        </p:nvSpPr>
        <p:spPr>
          <a:xfrm>
            <a:off x="5936973" y="993654"/>
            <a:ext cx="27233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PHOTO: John Parsons</a:t>
            </a:r>
          </a:p>
        </p:txBody>
      </p:sp>
    </p:spTree>
    <p:extLst>
      <p:ext uri="{BB962C8B-B14F-4D97-AF65-F5344CB8AC3E}">
        <p14:creationId xmlns:p14="http://schemas.microsoft.com/office/powerpoint/2010/main" val="318316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D97CF2-79E1-F749-A36F-A2A22B471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4" y="0"/>
            <a:ext cx="9147027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CA11FC-B6DA-914A-86B3-BC4B94E8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 Poles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09FDC-A21C-0C4A-B6A4-E99184CB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315B7-CBD7-FF43-A159-F60503CD5C14}"/>
              </a:ext>
            </a:extLst>
          </p:cNvPr>
          <p:cNvSpPr txBox="1"/>
          <p:nvPr/>
        </p:nvSpPr>
        <p:spPr>
          <a:xfrm>
            <a:off x="5936973" y="993654"/>
            <a:ext cx="27233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PHOTO: John Parsons</a:t>
            </a:r>
          </a:p>
        </p:txBody>
      </p:sp>
    </p:spTree>
    <p:extLst>
      <p:ext uri="{BB962C8B-B14F-4D97-AF65-F5344CB8AC3E}">
        <p14:creationId xmlns:p14="http://schemas.microsoft.com/office/powerpoint/2010/main" val="81255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>
            <a:extLst>
              <a:ext uri="{FF2B5EF4-FFF2-40B4-BE49-F238E27FC236}">
                <a16:creationId xmlns:a16="http://schemas.microsoft.com/office/drawing/2014/main" id="{880E2966-49FE-DE44-B5E3-775602DF7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240" y="4352544"/>
            <a:ext cx="6939520" cy="904453"/>
          </a:xfrm>
        </p:spPr>
        <p:txBody>
          <a:bodyPr/>
          <a:lstStyle/>
          <a:p>
            <a:r>
              <a:rPr lang="en-US" cap="none" dirty="0" err="1"/>
              <a:t>allaboutbats.org.au</a:t>
            </a:r>
            <a:endParaRPr lang="en-US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EF563-672C-814E-B939-ED2DB9A85A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0" y="-76773"/>
            <a:ext cx="4241800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F3634-68E1-3E46-8CD8-82EF74889E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6" y="825166"/>
            <a:ext cx="2514600" cy="453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359841-9FD6-0E4E-8486-3C9CF26F64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533" y="1957709"/>
            <a:ext cx="5658903" cy="2327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0EC781-FFC9-4D48-9E9E-501632D288D0}"/>
              </a:ext>
            </a:extLst>
          </p:cNvPr>
          <p:cNvSpPr txBox="1"/>
          <p:nvPr/>
        </p:nvSpPr>
        <p:spPr>
          <a:xfrm>
            <a:off x="6269543" y="6533998"/>
            <a:ext cx="27233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PHOTOS: Michael </a:t>
            </a:r>
            <a:r>
              <a:rPr lang="en-US" sz="700" dirty="0" err="1"/>
              <a:t>Pennay</a:t>
            </a:r>
            <a:endParaRPr lang="en-US" sz="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DE62-543F-C14F-AF3B-BAD9A03FD358}"/>
              </a:ext>
            </a:extLst>
          </p:cNvPr>
          <p:cNvSpPr txBox="1"/>
          <p:nvPr/>
        </p:nvSpPr>
        <p:spPr>
          <a:xfrm>
            <a:off x="1102241" y="5443568"/>
            <a:ext cx="3736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Burnett Mary Micro-Bat Education Kit: Investigating Insectivores</a:t>
            </a:r>
          </a:p>
          <a:p>
            <a:pPr algn="ctr"/>
            <a:r>
              <a:rPr lang="en-US" sz="1000" dirty="0"/>
              <a:t>© 2018 PeeKdesigns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This project is supported by Burnett Mary Regional Group for Natural Resource Management Ltd,  through funding from the Australian Government’s National Landcare Program.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4AEEB3-380C-3C49-BD1A-BA356F7B5B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166" y="6087709"/>
            <a:ext cx="1339594" cy="3603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BD43F4-0ADC-AE42-B24F-ACBA131639C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532" y="5826236"/>
            <a:ext cx="1921727" cy="7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4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7DF2B15-DEE2-AA40-907B-541BBDFD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Habitat?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759954-EBC3-0E40-86A8-95CE1BA12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1465200"/>
            <a:ext cx="8209720" cy="921352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All animals have certain things that they need to survive.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C6BBA8-528D-A048-AB03-98791A0C3E78}"/>
              </a:ext>
            </a:extLst>
          </p:cNvPr>
          <p:cNvSpPr/>
          <p:nvPr/>
        </p:nvSpPr>
        <p:spPr>
          <a:xfrm>
            <a:off x="450575" y="2386552"/>
            <a:ext cx="1800000" cy="180000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D45B54-572F-AA42-9C79-82A52B34BB78}"/>
              </a:ext>
            </a:extLst>
          </p:cNvPr>
          <p:cNvSpPr/>
          <p:nvPr/>
        </p:nvSpPr>
        <p:spPr>
          <a:xfrm>
            <a:off x="2593942" y="2386552"/>
            <a:ext cx="1800000" cy="180000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A39F0F-39D0-9B44-BEAB-C0CCD493A05E}"/>
              </a:ext>
            </a:extLst>
          </p:cNvPr>
          <p:cNvSpPr/>
          <p:nvPr/>
        </p:nvSpPr>
        <p:spPr>
          <a:xfrm>
            <a:off x="4737309" y="2386552"/>
            <a:ext cx="1800000" cy="180000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35051E-7145-EC4B-9F26-69EAAC77DB92}"/>
              </a:ext>
            </a:extLst>
          </p:cNvPr>
          <p:cNvSpPr/>
          <p:nvPr/>
        </p:nvSpPr>
        <p:spPr>
          <a:xfrm>
            <a:off x="6860295" y="2386552"/>
            <a:ext cx="1800000" cy="180000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987DEE-2FF9-B243-9F76-D8BEFFC45229}"/>
              </a:ext>
            </a:extLst>
          </p:cNvPr>
          <p:cNvSpPr txBox="1"/>
          <p:nvPr/>
        </p:nvSpPr>
        <p:spPr>
          <a:xfrm>
            <a:off x="450575" y="4260915"/>
            <a:ext cx="18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Oxygen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to breathe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76BE7C-2405-1448-ABE6-0F0B8FFF915F}"/>
              </a:ext>
            </a:extLst>
          </p:cNvPr>
          <p:cNvSpPr txBox="1"/>
          <p:nvPr/>
        </p:nvSpPr>
        <p:spPr>
          <a:xfrm>
            <a:off x="2593942" y="4260914"/>
            <a:ext cx="18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Water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to drink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6A1EA8-7050-FB47-8E2A-7E3B9A896680}"/>
              </a:ext>
            </a:extLst>
          </p:cNvPr>
          <p:cNvSpPr txBox="1"/>
          <p:nvPr/>
        </p:nvSpPr>
        <p:spPr>
          <a:xfrm>
            <a:off x="4737309" y="4260913"/>
            <a:ext cx="18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Food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for energy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CE7F15-391E-6045-8BB9-5345EEABF391}"/>
              </a:ext>
            </a:extLst>
          </p:cNvPr>
          <p:cNvSpPr txBox="1"/>
          <p:nvPr/>
        </p:nvSpPr>
        <p:spPr>
          <a:xfrm>
            <a:off x="6860295" y="4260912"/>
            <a:ext cx="18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Shelter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for protection</a:t>
            </a:r>
          </a:p>
        </p:txBody>
      </p: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4DCD141A-4957-564F-9A68-EB94A6C42610}"/>
              </a:ext>
            </a:extLst>
          </p:cNvPr>
          <p:cNvSpPr txBox="1">
            <a:spLocks/>
          </p:cNvSpPr>
          <p:nvPr/>
        </p:nvSpPr>
        <p:spPr>
          <a:xfrm>
            <a:off x="450575" y="5474876"/>
            <a:ext cx="8209720" cy="92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The combination of where all these things are located is an animal’s </a:t>
            </a:r>
            <a:r>
              <a:rPr lang="en-AU" b="1" dirty="0"/>
              <a:t>habitat</a:t>
            </a:r>
            <a:r>
              <a:rPr lang="en-AU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7B09E0-0AC1-1743-BD0B-211FF12C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Burnett Mary Micro-bat Education Kit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4B862A-6640-6A4D-A734-23150F03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E11B-30C6-FA4F-B7E9-E3F58678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micro-bats live?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C8EA45-4D8A-3043-B62F-D2681BAA8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75" y="1465263"/>
            <a:ext cx="8209720" cy="42799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CC96BB-2F55-6C41-8835-57EB84B6B0EB}"/>
              </a:ext>
            </a:extLst>
          </p:cNvPr>
          <p:cNvSpPr txBox="1"/>
          <p:nvPr/>
        </p:nvSpPr>
        <p:spPr>
          <a:xfrm>
            <a:off x="6659218" y="5158409"/>
            <a:ext cx="1759226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2987F-8A95-184A-B435-D15081628DEA}"/>
              </a:ext>
            </a:extLst>
          </p:cNvPr>
          <p:cNvSpPr txBox="1"/>
          <p:nvPr/>
        </p:nvSpPr>
        <p:spPr>
          <a:xfrm>
            <a:off x="818322" y="1921565"/>
            <a:ext cx="1759226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Shelter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A6D75-5B5F-4C4E-A417-FC4A45B710AA}"/>
              </a:ext>
            </a:extLst>
          </p:cNvPr>
          <p:cNvSpPr txBox="1"/>
          <p:nvPr/>
        </p:nvSpPr>
        <p:spPr>
          <a:xfrm>
            <a:off x="5807766" y="2732990"/>
            <a:ext cx="227274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Food flying around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7160813-6F64-6A4D-9CF8-7BCBA241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Burnett Mary Micro-bat Education Kit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3E8BC3-6EE5-8441-9378-02125538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5187-15C7-A247-A220-447C3D590F42}"/>
              </a:ext>
            </a:extLst>
          </p:cNvPr>
          <p:cNvSpPr txBox="1"/>
          <p:nvPr/>
        </p:nvSpPr>
        <p:spPr>
          <a:xfrm>
            <a:off x="5991248" y="5745163"/>
            <a:ext cx="27233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PHOTO: Rod Buchanan</a:t>
            </a:r>
          </a:p>
        </p:txBody>
      </p:sp>
    </p:spTree>
    <p:extLst>
      <p:ext uri="{BB962C8B-B14F-4D97-AF65-F5344CB8AC3E}">
        <p14:creationId xmlns:p14="http://schemas.microsoft.com/office/powerpoint/2010/main" val="52111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E11B-30C6-FA4F-B7E9-E3F58678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Habitat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7160813-6F64-6A4D-9CF8-7BCBA241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Burnett Mary Micro-bat Education Kit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3E8BC3-6EE5-8441-9378-02125538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4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49489D-5003-AF4A-810A-3A9ECB70AD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571" y="1465263"/>
            <a:ext cx="5333999" cy="42799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CF15B43-F9AE-5945-B961-A0FF8E182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1465264"/>
            <a:ext cx="2640495" cy="4280336"/>
          </a:xfrm>
        </p:spPr>
        <p:txBody>
          <a:bodyPr>
            <a:normAutofit/>
          </a:bodyPr>
          <a:lstStyle/>
          <a:p>
            <a:r>
              <a:rPr lang="en-US" dirty="0"/>
              <a:t>Rainforests</a:t>
            </a:r>
          </a:p>
          <a:p>
            <a:r>
              <a:rPr lang="en-US" dirty="0"/>
              <a:t>Forests</a:t>
            </a:r>
          </a:p>
          <a:p>
            <a:r>
              <a:rPr lang="en-US" dirty="0"/>
              <a:t>Woodlands</a:t>
            </a:r>
          </a:p>
          <a:p>
            <a:r>
              <a:rPr lang="en-US" dirty="0"/>
              <a:t>Grasslands</a:t>
            </a:r>
          </a:p>
          <a:p>
            <a:r>
              <a:rPr lang="en-US" dirty="0"/>
              <a:t>Heathland</a:t>
            </a:r>
          </a:p>
          <a:p>
            <a:r>
              <a:rPr lang="en-US" dirty="0"/>
              <a:t>Coastal areas</a:t>
            </a:r>
          </a:p>
          <a:p>
            <a:r>
              <a:rPr lang="en-US" dirty="0"/>
              <a:t>Escarpments </a:t>
            </a:r>
            <a:br>
              <a:rPr lang="en-US" dirty="0"/>
            </a:br>
            <a:r>
              <a:rPr lang="en-US" dirty="0"/>
              <a:t>(cliffs and caves)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CFBB46-6D97-9340-86FB-4EDC701F029A}"/>
              </a:ext>
            </a:extLst>
          </p:cNvPr>
          <p:cNvSpPr txBox="1"/>
          <p:nvPr/>
        </p:nvSpPr>
        <p:spPr>
          <a:xfrm>
            <a:off x="5991248" y="5745163"/>
            <a:ext cx="27233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PHOTO: Rod Buchanan</a:t>
            </a:r>
          </a:p>
        </p:txBody>
      </p:sp>
    </p:spTree>
    <p:extLst>
      <p:ext uri="{BB962C8B-B14F-4D97-AF65-F5344CB8AC3E}">
        <p14:creationId xmlns:p14="http://schemas.microsoft.com/office/powerpoint/2010/main" val="283848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DDFFE49-0B4B-C04F-914B-F790D3A93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0" y="0"/>
            <a:ext cx="11430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CA11FC-B6DA-914A-86B3-BC4B94E8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Hollows &amp; under bark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ED9AB-0BF1-8048-B4BF-7327866A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2599E-02AC-EE45-8BE6-87267D3B9B69}"/>
              </a:ext>
            </a:extLst>
          </p:cNvPr>
          <p:cNvSpPr txBox="1"/>
          <p:nvPr/>
        </p:nvSpPr>
        <p:spPr>
          <a:xfrm>
            <a:off x="5936973" y="993654"/>
            <a:ext cx="27233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PHOTO: Les Hall</a:t>
            </a:r>
          </a:p>
        </p:txBody>
      </p:sp>
    </p:spTree>
    <p:extLst>
      <p:ext uri="{BB962C8B-B14F-4D97-AF65-F5344CB8AC3E}">
        <p14:creationId xmlns:p14="http://schemas.microsoft.com/office/powerpoint/2010/main" val="118276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C2E208A-95B4-924D-97DC-809600EDE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0" y="0"/>
            <a:ext cx="11430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CA11FC-B6DA-914A-86B3-BC4B94E8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Caves &amp; Rocky Outcrops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ADC4B-AD7B-354E-B1CE-C1F4027E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8CC27-C3DD-904E-8FA0-D69E0215E131}"/>
              </a:ext>
            </a:extLst>
          </p:cNvPr>
          <p:cNvSpPr txBox="1"/>
          <p:nvPr/>
        </p:nvSpPr>
        <p:spPr>
          <a:xfrm>
            <a:off x="5936973" y="993654"/>
            <a:ext cx="27233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PHOTO: Les Hall</a:t>
            </a:r>
          </a:p>
        </p:txBody>
      </p:sp>
    </p:spTree>
    <p:extLst>
      <p:ext uri="{BB962C8B-B14F-4D97-AF65-F5344CB8AC3E}">
        <p14:creationId xmlns:p14="http://schemas.microsoft.com/office/powerpoint/2010/main" val="56748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E11B-30C6-FA4F-B7E9-E3F58678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Man-Made Habitat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7160813-6F64-6A4D-9CF8-7BCBA241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Burnett Mary Micro-bat Education Kit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3E8BC3-6EE5-8441-9378-02125538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7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49489D-5003-AF4A-810A-3A9ECB70AD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571" y="1605698"/>
            <a:ext cx="5333999" cy="412553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CF15B43-F9AE-5945-B961-A0FF8E182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1465264"/>
            <a:ext cx="2929996" cy="4280336"/>
          </a:xfrm>
        </p:spPr>
        <p:txBody>
          <a:bodyPr>
            <a:normAutofit/>
          </a:bodyPr>
          <a:lstStyle/>
          <a:p>
            <a:r>
              <a:rPr lang="en-US" dirty="0"/>
              <a:t>Houses</a:t>
            </a:r>
          </a:p>
          <a:p>
            <a:r>
              <a:rPr lang="en-US" dirty="0"/>
              <a:t>Farmland</a:t>
            </a:r>
          </a:p>
          <a:p>
            <a:r>
              <a:rPr lang="en-US" dirty="0"/>
              <a:t>Buildings in cities</a:t>
            </a:r>
          </a:p>
          <a:p>
            <a:r>
              <a:rPr lang="en-US" dirty="0"/>
              <a:t>Abandoned mines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04652-CED1-1749-BD1C-D09B74F2FB5D}"/>
              </a:ext>
            </a:extLst>
          </p:cNvPr>
          <p:cNvSpPr txBox="1"/>
          <p:nvPr/>
        </p:nvSpPr>
        <p:spPr>
          <a:xfrm>
            <a:off x="6142382" y="5731235"/>
            <a:ext cx="257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PHOTO: </a:t>
            </a:r>
            <a:r>
              <a:rPr lang="en-US" sz="700" dirty="0" err="1"/>
              <a:t>www.bats.org.au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60004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0030B2-26D7-A547-B9E6-D490FAF06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CA11FC-B6DA-914A-86B3-BC4B94E8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 holes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1DA83-9355-2140-8312-26BF441F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3B8B4-E315-024C-A0CD-89894464AB65}"/>
              </a:ext>
            </a:extLst>
          </p:cNvPr>
          <p:cNvSpPr txBox="1"/>
          <p:nvPr/>
        </p:nvSpPr>
        <p:spPr>
          <a:xfrm>
            <a:off x="5936973" y="993654"/>
            <a:ext cx="27233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PHOTO: Les Hall</a:t>
            </a:r>
          </a:p>
        </p:txBody>
      </p:sp>
    </p:spTree>
    <p:extLst>
      <p:ext uri="{BB962C8B-B14F-4D97-AF65-F5344CB8AC3E}">
        <p14:creationId xmlns:p14="http://schemas.microsoft.com/office/powerpoint/2010/main" val="181574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0030B2-26D7-A547-B9E6-D490FAF06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CA11FC-B6DA-914A-86B3-BC4B94E8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1DA83-9355-2140-8312-26BF441F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FE1A-1892-3F47-98DF-378A16AA5372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811D9-E543-9346-8C73-9626E16758AB}"/>
              </a:ext>
            </a:extLst>
          </p:cNvPr>
          <p:cNvSpPr txBox="1"/>
          <p:nvPr/>
        </p:nvSpPr>
        <p:spPr>
          <a:xfrm>
            <a:off x="5936973" y="993654"/>
            <a:ext cx="27233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PHOTO: John Parsons</a:t>
            </a:r>
          </a:p>
        </p:txBody>
      </p:sp>
    </p:spTree>
    <p:extLst>
      <p:ext uri="{BB962C8B-B14F-4D97-AF65-F5344CB8AC3E}">
        <p14:creationId xmlns:p14="http://schemas.microsoft.com/office/powerpoint/2010/main" val="281169461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MRG 2">
      <a:dk1>
        <a:srgbClr val="333333"/>
      </a:dk1>
      <a:lt1>
        <a:srgbClr val="FFFFFF"/>
      </a:lt1>
      <a:dk2>
        <a:srgbClr val="103340"/>
      </a:dk2>
      <a:lt2>
        <a:srgbClr val="FFFFFF"/>
      </a:lt2>
      <a:accent1>
        <a:srgbClr val="7DA53F"/>
      </a:accent1>
      <a:accent2>
        <a:srgbClr val="507D9A"/>
      </a:accent2>
      <a:accent3>
        <a:srgbClr val="F69E44"/>
      </a:accent3>
      <a:accent4>
        <a:srgbClr val="A39C92"/>
      </a:accent4>
      <a:accent5>
        <a:srgbClr val="C16371"/>
      </a:accent5>
      <a:accent6>
        <a:srgbClr val="8178A1"/>
      </a:accent6>
      <a:hlink>
        <a:srgbClr val="185FAD"/>
      </a:hlink>
      <a:folHlink>
        <a:srgbClr val="969696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RG" id="{A0CAD8BF-9AB7-FF4A-B654-7A473CDA9EEB}" vid="{228BBDDF-D066-A84B-9A0C-C76D66818C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389</TotalTime>
  <Words>584</Words>
  <Application>Microsoft Macintosh PowerPoint</Application>
  <PresentationFormat>On-screen Show (4:3)</PresentationFormat>
  <Paragraphs>112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Franklin Gothic Book</vt:lpstr>
      <vt:lpstr>Parcel</vt:lpstr>
      <vt:lpstr>Micro-Bat Habitat</vt:lpstr>
      <vt:lpstr>What is Habitat?</vt:lpstr>
      <vt:lpstr>Where do micro-bats live?</vt:lpstr>
      <vt:lpstr>Natural Habitat</vt:lpstr>
      <vt:lpstr>Hollows &amp; under bark</vt:lpstr>
      <vt:lpstr>Caves &amp; Rocky Outcrops</vt:lpstr>
      <vt:lpstr>Man-Made Habitat</vt:lpstr>
      <vt:lpstr>Drain holes</vt:lpstr>
      <vt:lpstr>Tunnels</vt:lpstr>
      <vt:lpstr>Buildings</vt:lpstr>
      <vt:lpstr>How can we help?</vt:lpstr>
      <vt:lpstr>bat boxes</vt:lpstr>
      <vt:lpstr>bat Poles</vt:lpstr>
      <vt:lpstr>allaboutbats.org.au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Micro-Bat Life Cycle</dc:title>
  <dc:creator>Kelly Coleman</dc:creator>
  <cp:lastModifiedBy>Kelly Coleman</cp:lastModifiedBy>
  <cp:revision>18</cp:revision>
  <dcterms:created xsi:type="dcterms:W3CDTF">2018-04-25T00:16:47Z</dcterms:created>
  <dcterms:modified xsi:type="dcterms:W3CDTF">2018-06-07T10:37:09Z</dcterms:modified>
</cp:coreProperties>
</file>